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4"/>
    <p:sldMasterId id="2147484590" r:id="rId5"/>
  </p:sldMasterIdLst>
  <p:notesMasterIdLst>
    <p:notesMasterId r:id="rId22"/>
  </p:notesMasterIdLst>
  <p:handoutMasterIdLst>
    <p:handoutMasterId r:id="rId23"/>
  </p:handoutMasterIdLst>
  <p:sldIdLst>
    <p:sldId id="286" r:id="rId6"/>
    <p:sldId id="287" r:id="rId7"/>
    <p:sldId id="289" r:id="rId8"/>
    <p:sldId id="259" r:id="rId9"/>
    <p:sldId id="258" r:id="rId10"/>
    <p:sldId id="260" r:id="rId11"/>
    <p:sldId id="261" r:id="rId12"/>
    <p:sldId id="262" r:id="rId13"/>
    <p:sldId id="265" r:id="rId14"/>
    <p:sldId id="264" r:id="rId15"/>
    <p:sldId id="269" r:id="rId16"/>
    <p:sldId id="268" r:id="rId17"/>
    <p:sldId id="270" r:id="rId18"/>
    <p:sldId id="285" r:id="rId19"/>
    <p:sldId id="267" r:id="rId20"/>
    <p:sldId id="266" r:id="rId21"/>
  </p:sldIdLst>
  <p:sldSz cx="9144000" cy="5143500" type="screen16x9"/>
  <p:notesSz cx="7315200" cy="9601200"/>
  <p:defaultTextStyle>
    <a:defPPr>
      <a:defRPr lang="en-US"/>
    </a:defPPr>
    <a:lvl1pPr algn="l" rtl="0" fontAlgn="base">
      <a:spcBef>
        <a:spcPct val="0"/>
      </a:spcBef>
      <a:spcAft>
        <a:spcPct val="0"/>
      </a:spcAft>
      <a:defRPr sz="2400" kern="1200">
        <a:solidFill>
          <a:schemeClr val="tx1"/>
        </a:solidFill>
        <a:latin typeface="Arial" pitchFamily="34" charset="0"/>
        <a:ea typeface="MS PGothic"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MS PGothic"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MS PGothic"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MS PGothic"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MS PGothic" pitchFamily="34" charset="-128"/>
        <a:cs typeface="+mn-cs"/>
      </a:defRPr>
    </a:lvl5pPr>
    <a:lvl6pPr marL="2286000" algn="l" defTabSz="914400" rtl="0" eaLnBrk="1" latinLnBrk="0" hangingPunct="1">
      <a:defRPr sz="2400" kern="1200">
        <a:solidFill>
          <a:schemeClr val="tx1"/>
        </a:solidFill>
        <a:latin typeface="Arial" pitchFamily="34" charset="0"/>
        <a:ea typeface="MS PGothic" pitchFamily="34" charset="-128"/>
        <a:cs typeface="+mn-cs"/>
      </a:defRPr>
    </a:lvl6pPr>
    <a:lvl7pPr marL="2743200" algn="l" defTabSz="914400" rtl="0" eaLnBrk="1" latinLnBrk="0" hangingPunct="1">
      <a:defRPr sz="2400" kern="1200">
        <a:solidFill>
          <a:schemeClr val="tx1"/>
        </a:solidFill>
        <a:latin typeface="Arial" pitchFamily="34" charset="0"/>
        <a:ea typeface="MS PGothic" pitchFamily="34" charset="-128"/>
        <a:cs typeface="+mn-cs"/>
      </a:defRPr>
    </a:lvl7pPr>
    <a:lvl8pPr marL="3200400" algn="l" defTabSz="914400" rtl="0" eaLnBrk="1" latinLnBrk="0" hangingPunct="1">
      <a:defRPr sz="2400" kern="1200">
        <a:solidFill>
          <a:schemeClr val="tx1"/>
        </a:solidFill>
        <a:latin typeface="Arial" pitchFamily="34" charset="0"/>
        <a:ea typeface="MS PGothic" pitchFamily="34" charset="-128"/>
        <a:cs typeface="+mn-cs"/>
      </a:defRPr>
    </a:lvl8pPr>
    <a:lvl9pPr marL="3657600" algn="l" defTabSz="914400" rtl="0" eaLnBrk="1" latinLnBrk="0" hangingPunct="1">
      <a:defRPr sz="2400" kern="1200">
        <a:solidFill>
          <a:schemeClr val="tx1"/>
        </a:solidFill>
        <a:latin typeface="Arial" pitchFamily="34" charset="0"/>
        <a:ea typeface="MS PGothic"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orient="horz" pos="700">
          <p15:clr>
            <a:srgbClr val="A4A3A4"/>
          </p15:clr>
        </p15:guide>
        <p15:guide id="3" orient="horz" pos="454">
          <p15:clr>
            <a:srgbClr val="A4A3A4"/>
          </p15:clr>
        </p15:guide>
        <p15:guide id="4" pos="2880">
          <p15:clr>
            <a:srgbClr val="A4A3A4"/>
          </p15:clr>
        </p15:guide>
        <p15:guide id="5" pos="346">
          <p15:clr>
            <a:srgbClr val="A4A3A4"/>
          </p15:clr>
        </p15:guide>
        <p15:guide id="6" pos="576">
          <p15:clr>
            <a:srgbClr val="A4A3A4"/>
          </p15:clr>
        </p15:guide>
        <p15:guide id="7" pos="5587">
          <p15:clr>
            <a:srgbClr val="A4A3A4"/>
          </p15:clr>
        </p15:guide>
        <p15:guide id="8" pos="1613">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lissa Zuckerman" initials="MZ" lastIdx="3" clrIdx="0">
    <p:extLst/>
  </p:cmAuthor>
  <p:cmAuthor id="2" name="Microsoft Office User" initials="MOU" lastIdx="1" clrIdx="1">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7F00"/>
    <a:srgbClr val="0E2874"/>
    <a:srgbClr val="011D6C"/>
    <a:srgbClr val="114C43"/>
    <a:srgbClr val="409171"/>
    <a:srgbClr val="061668"/>
    <a:srgbClr val="CB333B"/>
    <a:srgbClr val="727274"/>
    <a:srgbClr val="63B487"/>
    <a:srgbClr val="35A3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85" autoAdjust="0"/>
    <p:restoredTop sz="95528" autoAdjust="0"/>
  </p:normalViewPr>
  <p:slideViewPr>
    <p:cSldViewPr snapToGrid="0">
      <p:cViewPr>
        <p:scale>
          <a:sx n="131" d="100"/>
          <a:sy n="131" d="100"/>
        </p:scale>
        <p:origin x="1336" y="208"/>
      </p:cViewPr>
      <p:guideLst>
        <p:guide orient="horz" pos="1620"/>
        <p:guide orient="horz" pos="700"/>
        <p:guide orient="horz" pos="454"/>
        <p:guide pos="2880"/>
        <p:guide pos="346"/>
        <p:guide pos="576"/>
        <p:guide pos="5587"/>
        <p:guide pos="1613"/>
      </p:guideLst>
    </p:cSldViewPr>
  </p:slideViewPr>
  <p:notesTextViewPr>
    <p:cViewPr>
      <p:scale>
        <a:sx n="1" d="1"/>
        <a:sy n="1" d="1"/>
      </p:scale>
      <p:origin x="0" y="0"/>
    </p:cViewPr>
  </p:notesText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eaLnBrk="0" hangingPunct="0">
              <a:defRPr sz="1300">
                <a:latin typeface="Calibri" pitchFamily="34" charset="0"/>
                <a:ea typeface="ＭＳ Ｐゴシック" pitchFamily="-109" charset="-128"/>
                <a:cs typeface="+mn-cs"/>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eaLnBrk="0" hangingPunct="0">
              <a:defRPr sz="1300">
                <a:latin typeface="Calibri" pitchFamily="34" charset="0"/>
              </a:defRPr>
            </a:lvl1pPr>
          </a:lstStyle>
          <a:p>
            <a:fld id="{2503ED08-06E4-41ED-89E8-119D0EF02A48}" type="datetimeFigureOut">
              <a:rPr lang="en-US"/>
              <a:pPr/>
              <a:t>3/5/19</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eaLnBrk="0" hangingPunct="0">
              <a:defRPr sz="1300">
                <a:latin typeface="Calibri" pitchFamily="34" charset="0"/>
                <a:ea typeface="ＭＳ Ｐゴシック" pitchFamily="-109" charset="-128"/>
                <a:cs typeface="+mn-cs"/>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eaLnBrk="0" hangingPunct="0">
              <a:defRPr sz="1300">
                <a:latin typeface="Calibri" pitchFamily="34" charset="0"/>
              </a:defRPr>
            </a:lvl1pPr>
          </a:lstStyle>
          <a:p>
            <a:fld id="{D6C45BBB-83DA-4AD0-BB77-0E8391E9F2C8}" type="slidenum">
              <a:rPr lang="en-US"/>
              <a:pPr/>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3170238"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7171" name="Rectangle 3"/>
          <p:cNvSpPr>
            <a:spLocks noGrp="1" noChangeArrowheads="1"/>
          </p:cNvSpPr>
          <p:nvPr>
            <p:ph type="dt" idx="1"/>
          </p:nvPr>
        </p:nvSpPr>
        <p:spPr bwMode="auto">
          <a:xfrm>
            <a:off x="4144963" y="0"/>
            <a:ext cx="3170237"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algn="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173"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7175"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algn="r" eaLnBrk="0" hangingPunct="0">
              <a:defRPr sz="1300">
                <a:latin typeface="Calibri" pitchFamily="34" charset="0"/>
              </a:defRPr>
            </a:lvl1pPr>
          </a:lstStyle>
          <a:p>
            <a:fld id="{CEFA16CB-AEBE-4616-A0C2-923B64A8254D}" type="slidenum">
              <a:rPr lang="en-US"/>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2</a:t>
            </a:fld>
            <a:endParaRPr lang="en-US"/>
          </a:p>
        </p:txBody>
      </p:sp>
    </p:spTree>
    <p:extLst>
      <p:ext uri="{BB962C8B-B14F-4D97-AF65-F5344CB8AC3E}">
        <p14:creationId xmlns:p14="http://schemas.microsoft.com/office/powerpoint/2010/main" val="1228581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6</a:t>
            </a:fld>
            <a:endParaRPr lang="en-US"/>
          </a:p>
        </p:txBody>
      </p:sp>
    </p:spTree>
    <p:extLst>
      <p:ext uri="{BB962C8B-B14F-4D97-AF65-F5344CB8AC3E}">
        <p14:creationId xmlns:p14="http://schemas.microsoft.com/office/powerpoint/2010/main" val="668817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distributed</a:t>
            </a:r>
          </a:p>
        </p:txBody>
      </p:sp>
      <p:sp>
        <p:nvSpPr>
          <p:cNvPr id="4" name="Slide Number Placeholder 3"/>
          <p:cNvSpPr>
            <a:spLocks noGrp="1"/>
          </p:cNvSpPr>
          <p:nvPr>
            <p:ph type="sldNum" sz="quarter" idx="10"/>
          </p:nvPr>
        </p:nvSpPr>
        <p:spPr/>
        <p:txBody>
          <a:bodyPr/>
          <a:lstStyle/>
          <a:p>
            <a:fld id="{CEFA16CB-AEBE-4616-A0C2-923B64A8254D}" type="slidenum">
              <a:rPr lang="en-US" smtClean="0"/>
              <a:pPr/>
              <a:t>9</a:t>
            </a:fld>
            <a:endParaRPr lang="en-US"/>
          </a:p>
        </p:txBody>
      </p:sp>
    </p:spTree>
    <p:extLst>
      <p:ext uri="{BB962C8B-B14F-4D97-AF65-F5344CB8AC3E}">
        <p14:creationId xmlns:p14="http://schemas.microsoft.com/office/powerpoint/2010/main" val="10540561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descr="presenter version.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075" name="Rectangle 3"/>
          <p:cNvSpPr>
            <a:spLocks noGrp="1" noChangeArrowheads="1"/>
          </p:cNvSpPr>
          <p:nvPr>
            <p:ph type="subTitle" idx="1" hasCustomPrompt="1"/>
          </p:nvPr>
        </p:nvSpPr>
        <p:spPr>
          <a:xfrm>
            <a:off x="552920" y="2382518"/>
            <a:ext cx="3955994" cy="872034"/>
          </a:xfrm>
        </p:spPr>
        <p:txBody>
          <a:bodyPr wrap="square" bIns="0" anchor="t">
            <a:spAutoFit/>
          </a:bodyPr>
          <a:lstStyle>
            <a:lvl1pPr marL="0" indent="0" algn="l">
              <a:spcBef>
                <a:spcPts val="400"/>
              </a:spcBef>
              <a:buFontTx/>
              <a:buNone/>
              <a:defRPr sz="1800" b="1">
                <a:solidFill>
                  <a:schemeClr val="tx1"/>
                </a:solidFill>
                <a:latin typeface="Arial"/>
                <a:cs typeface="Arial"/>
              </a:defRPr>
            </a:lvl1pPr>
            <a:lvl2pPr marL="0" indent="0">
              <a:spcBef>
                <a:spcPts val="400"/>
              </a:spcBef>
              <a:buNone/>
              <a:defRPr sz="1600" baseline="0"/>
            </a:lvl2pPr>
          </a:lstStyle>
          <a:p>
            <a:r>
              <a:rPr lang="en-US" dirty="0"/>
              <a:t>Speaker</a:t>
            </a:r>
          </a:p>
          <a:p>
            <a:pPr lvl="1"/>
            <a:r>
              <a:rPr lang="en-US" dirty="0"/>
              <a:t>Institution</a:t>
            </a:r>
          </a:p>
          <a:p>
            <a:pPr lvl="1"/>
            <a:r>
              <a:rPr lang="en-US" dirty="0"/>
              <a:t>Twitter: #AMIA2017</a:t>
            </a:r>
          </a:p>
        </p:txBody>
      </p:sp>
      <p:sp>
        <p:nvSpPr>
          <p:cNvPr id="3" name="Text Placeholder 2"/>
          <p:cNvSpPr>
            <a:spLocks noGrp="1"/>
          </p:cNvSpPr>
          <p:nvPr>
            <p:ph type="body" sz="quarter" idx="10" hasCustomPrompt="1"/>
          </p:nvPr>
        </p:nvSpPr>
        <p:spPr>
          <a:xfrm>
            <a:off x="553589" y="1025725"/>
            <a:ext cx="5929707" cy="1112108"/>
          </a:xfrm>
        </p:spPr>
        <p:txBody>
          <a:bodyPr anchor="b"/>
          <a:lstStyle>
            <a:lvl1pPr>
              <a:lnSpc>
                <a:spcPct val="90000"/>
              </a:lnSpc>
              <a:spcBef>
                <a:spcPts val="400"/>
              </a:spcBef>
              <a:defRPr sz="2800" b="1">
                <a:solidFill>
                  <a:schemeClr val="accent1"/>
                </a:solidFill>
                <a:latin typeface="+mj-lt"/>
                <a:cs typeface="Roboto Regular"/>
              </a:defRPr>
            </a:lvl1pPr>
            <a:lvl2pPr marL="0" indent="0">
              <a:spcBef>
                <a:spcPts val="400"/>
              </a:spcBef>
              <a:buNone/>
              <a:defRPr sz="1600" b="0" baseline="0">
                <a:solidFill>
                  <a:schemeClr val="accent2">
                    <a:lumMod val="75000"/>
                  </a:schemeClr>
                </a:solidFill>
                <a:latin typeface="+mj-lt"/>
                <a:cs typeface="Roboto Light"/>
              </a:defRPr>
            </a:lvl2pPr>
          </a:lstStyle>
          <a:p>
            <a:pPr lvl="0"/>
            <a:r>
              <a:rPr lang="en-US" dirty="0"/>
              <a:t>Title</a:t>
            </a:r>
          </a:p>
          <a:p>
            <a:pPr lvl="1"/>
            <a:r>
              <a:rPr lang="en-US" dirty="0"/>
              <a:t>Session Number</a:t>
            </a:r>
          </a:p>
          <a:p>
            <a:pPr lvl="1"/>
            <a:r>
              <a:rPr lang="en-US" dirty="0"/>
              <a:t>Presentation Title</a:t>
            </a:r>
          </a:p>
        </p:txBody>
      </p:sp>
      <p:pic>
        <p:nvPicPr>
          <p:cNvPr id="5" name="Picture 4"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3427113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Speaker">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descr="presenter version.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3075" name="Rectangle 3"/>
          <p:cNvSpPr>
            <a:spLocks noGrp="1" noChangeArrowheads="1"/>
          </p:cNvSpPr>
          <p:nvPr>
            <p:ph type="subTitle" idx="1" hasCustomPrompt="1"/>
          </p:nvPr>
        </p:nvSpPr>
        <p:spPr>
          <a:xfrm>
            <a:off x="552920" y="2382518"/>
            <a:ext cx="3955994" cy="872034"/>
          </a:xfrm>
        </p:spPr>
        <p:txBody>
          <a:bodyPr wrap="square" bIns="0" anchor="t">
            <a:spAutoFit/>
          </a:bodyPr>
          <a:lstStyle>
            <a:lvl1pPr marL="0" indent="0" algn="l">
              <a:spcBef>
                <a:spcPts val="400"/>
              </a:spcBef>
              <a:buFontTx/>
              <a:buNone/>
              <a:defRPr sz="1800" b="1">
                <a:solidFill>
                  <a:schemeClr val="tx1"/>
                </a:solidFill>
                <a:latin typeface="Arial"/>
                <a:cs typeface="Arial"/>
              </a:defRPr>
            </a:lvl1pPr>
            <a:lvl2pPr marL="0" indent="0">
              <a:spcBef>
                <a:spcPts val="400"/>
              </a:spcBef>
              <a:buNone/>
              <a:defRPr sz="1600" baseline="0"/>
            </a:lvl2pPr>
          </a:lstStyle>
          <a:p>
            <a:r>
              <a:rPr lang="en-US" dirty="0"/>
              <a:t>Speaker</a:t>
            </a:r>
          </a:p>
          <a:p>
            <a:pPr lvl="1"/>
            <a:r>
              <a:rPr lang="en-US" dirty="0"/>
              <a:t>Institution</a:t>
            </a:r>
          </a:p>
          <a:p>
            <a:pPr lvl="1"/>
            <a:r>
              <a:rPr lang="en-US" dirty="0"/>
              <a:t>Twitter: #AMIA2017</a:t>
            </a:r>
          </a:p>
        </p:txBody>
      </p:sp>
      <p:sp>
        <p:nvSpPr>
          <p:cNvPr id="3" name="Text Placeholder 2"/>
          <p:cNvSpPr>
            <a:spLocks noGrp="1"/>
          </p:cNvSpPr>
          <p:nvPr>
            <p:ph type="body" sz="quarter" idx="10" hasCustomPrompt="1"/>
          </p:nvPr>
        </p:nvSpPr>
        <p:spPr>
          <a:xfrm>
            <a:off x="553591" y="1025725"/>
            <a:ext cx="5929707" cy="1112108"/>
          </a:xfrm>
        </p:spPr>
        <p:txBody>
          <a:bodyPr anchor="b"/>
          <a:lstStyle>
            <a:lvl1pPr>
              <a:lnSpc>
                <a:spcPct val="90000"/>
              </a:lnSpc>
              <a:spcBef>
                <a:spcPts val="400"/>
              </a:spcBef>
              <a:defRPr sz="2800" b="1">
                <a:solidFill>
                  <a:schemeClr val="accent1"/>
                </a:solidFill>
                <a:latin typeface="+mj-lt"/>
                <a:cs typeface="Roboto Regular"/>
              </a:defRPr>
            </a:lvl1pPr>
            <a:lvl2pPr marL="0" indent="0">
              <a:spcBef>
                <a:spcPts val="400"/>
              </a:spcBef>
              <a:buNone/>
              <a:defRPr sz="1600" b="0" baseline="0">
                <a:solidFill>
                  <a:schemeClr val="accent2">
                    <a:lumMod val="75000"/>
                  </a:schemeClr>
                </a:solidFill>
                <a:latin typeface="+mj-lt"/>
                <a:cs typeface="Roboto Light"/>
              </a:defRPr>
            </a:lvl2pPr>
          </a:lstStyle>
          <a:p>
            <a:pPr lvl="0"/>
            <a:r>
              <a:rPr lang="en-US" dirty="0"/>
              <a:t>Title</a:t>
            </a:r>
          </a:p>
          <a:p>
            <a:pPr lvl="1"/>
            <a:r>
              <a:rPr lang="en-US" dirty="0"/>
              <a:t>Session Number</a:t>
            </a:r>
          </a:p>
          <a:p>
            <a:pPr lvl="1"/>
            <a:r>
              <a:rPr lang="en-US" dirty="0"/>
              <a:t>Presentation Title</a:t>
            </a: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873971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and Speaker_Extra Space">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3735"/>
            <a:ext cx="9144000" cy="5143500"/>
          </a:xfrm>
          <a:prstGeom prst="rect">
            <a:avLst/>
          </a:prstGeom>
        </p:spPr>
      </p:pic>
      <p:sp>
        <p:nvSpPr>
          <p:cNvPr id="3075" name="Rectangle 3"/>
          <p:cNvSpPr>
            <a:spLocks noGrp="1" noChangeArrowheads="1"/>
          </p:cNvSpPr>
          <p:nvPr>
            <p:ph type="subTitle" idx="1" hasCustomPrompt="1"/>
          </p:nvPr>
        </p:nvSpPr>
        <p:spPr>
          <a:xfrm>
            <a:off x="552920" y="2326044"/>
            <a:ext cx="7964716" cy="451406"/>
          </a:xfrm>
        </p:spPr>
        <p:txBody>
          <a:bodyPr wrap="square" bIns="0" anchor="t">
            <a:spAutoFit/>
          </a:bodyPr>
          <a:lstStyle>
            <a:lvl1pPr marL="0" indent="0" algn="l">
              <a:spcBef>
                <a:spcPts val="400"/>
              </a:spcBef>
              <a:buFontTx/>
              <a:buNone/>
              <a:defRPr sz="1400" b="1">
                <a:solidFill>
                  <a:schemeClr val="tx1"/>
                </a:solidFill>
                <a:latin typeface="Arial"/>
                <a:cs typeface="Arial"/>
              </a:defRPr>
            </a:lvl1pPr>
            <a:lvl2pPr marL="0" indent="0">
              <a:spcBef>
                <a:spcPts val="400"/>
              </a:spcBef>
              <a:buNone/>
              <a:defRPr sz="1200" baseline="0"/>
            </a:lvl2pPr>
          </a:lstStyle>
          <a:p>
            <a:r>
              <a:rPr lang="en-US" dirty="0"/>
              <a:t>Speaker</a:t>
            </a:r>
          </a:p>
          <a:p>
            <a:pPr lvl="1"/>
            <a:r>
              <a:rPr lang="en-US" dirty="0"/>
              <a:t>Institution</a:t>
            </a:r>
          </a:p>
        </p:txBody>
      </p:sp>
      <p:sp>
        <p:nvSpPr>
          <p:cNvPr id="3" name="Text Placeholder 2"/>
          <p:cNvSpPr>
            <a:spLocks noGrp="1"/>
          </p:cNvSpPr>
          <p:nvPr>
            <p:ph type="body" sz="quarter" idx="10" hasCustomPrompt="1"/>
          </p:nvPr>
        </p:nvSpPr>
        <p:spPr>
          <a:xfrm>
            <a:off x="553591" y="1025725"/>
            <a:ext cx="7964045" cy="1112108"/>
          </a:xfrm>
        </p:spPr>
        <p:txBody>
          <a:bodyPr anchor="b"/>
          <a:lstStyle>
            <a:lvl1pPr>
              <a:lnSpc>
                <a:spcPct val="90000"/>
              </a:lnSpc>
              <a:spcBef>
                <a:spcPts val="400"/>
              </a:spcBef>
              <a:defRPr sz="2800" b="1">
                <a:solidFill>
                  <a:schemeClr val="accent1"/>
                </a:solidFill>
                <a:latin typeface="+mj-lt"/>
                <a:cs typeface="Roboto Regular"/>
              </a:defRPr>
            </a:lvl1pPr>
            <a:lvl2pPr marL="0" indent="0">
              <a:spcBef>
                <a:spcPts val="400"/>
              </a:spcBef>
              <a:buNone/>
              <a:defRPr sz="1600" b="0" baseline="0">
                <a:solidFill>
                  <a:schemeClr val="accent2">
                    <a:lumMod val="75000"/>
                  </a:schemeClr>
                </a:solidFill>
                <a:latin typeface="+mj-lt"/>
                <a:cs typeface="Roboto Light"/>
              </a:defRPr>
            </a:lvl2pPr>
          </a:lstStyle>
          <a:p>
            <a:pPr lvl="0"/>
            <a:r>
              <a:rPr lang="en-US" dirty="0"/>
              <a:t>Title</a:t>
            </a:r>
          </a:p>
          <a:p>
            <a:pPr lvl="1"/>
            <a:r>
              <a:rPr lang="en-US" dirty="0"/>
              <a:t>Session Number</a:t>
            </a:r>
          </a:p>
          <a:p>
            <a:pPr lvl="1"/>
            <a:r>
              <a:rPr lang="en-US" dirty="0"/>
              <a:t>Presentation Title</a:t>
            </a: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5586017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descr="final slid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3" name="Text Placeholder 2"/>
          <p:cNvSpPr>
            <a:spLocks noGrp="1"/>
          </p:cNvSpPr>
          <p:nvPr>
            <p:ph type="body" sz="quarter" idx="10" hasCustomPrompt="1"/>
          </p:nvPr>
        </p:nvSpPr>
        <p:spPr>
          <a:xfrm>
            <a:off x="2787650" y="1259360"/>
            <a:ext cx="3566642" cy="1112108"/>
          </a:xfrm>
        </p:spPr>
        <p:txBody>
          <a:bodyPr anchor="t"/>
          <a:lstStyle>
            <a:lvl1pPr algn="ctr">
              <a:lnSpc>
                <a:spcPct val="90000"/>
              </a:lnSpc>
              <a:spcBef>
                <a:spcPts val="1000"/>
              </a:spcBef>
              <a:defRPr sz="4000" b="1">
                <a:solidFill>
                  <a:schemeClr val="accent1"/>
                </a:solidFill>
                <a:latin typeface="Roboto Regular"/>
                <a:cs typeface="Roboto Regular"/>
              </a:defRPr>
            </a:lvl1pPr>
            <a:lvl2pPr marL="0" indent="0" algn="ctr">
              <a:spcBef>
                <a:spcPts val="1000"/>
              </a:spcBef>
              <a:buNone/>
              <a:defRPr sz="2400" b="0">
                <a:solidFill>
                  <a:schemeClr val="accent2"/>
                </a:solidFill>
                <a:latin typeface="Roboto Light"/>
                <a:cs typeface="Roboto Light"/>
              </a:defRPr>
            </a:lvl2pPr>
          </a:lstStyle>
          <a:p>
            <a:pPr lvl="0"/>
            <a:r>
              <a:rPr lang="en-US" dirty="0"/>
              <a:t>Title</a:t>
            </a:r>
          </a:p>
          <a:p>
            <a:pPr lvl="1"/>
            <a:r>
              <a:rPr lang="en-US" dirty="0"/>
              <a:t>Subtitle</a:t>
            </a:r>
          </a:p>
        </p:txBody>
      </p:sp>
      <p:pic>
        <p:nvPicPr>
          <p:cNvPr id="7" name="Picture 6"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75838" y="384421"/>
            <a:ext cx="1132702" cy="287299"/>
          </a:xfrm>
          <a:prstGeom prst="rect">
            <a:avLst/>
          </a:prstGeom>
        </p:spPr>
      </p:pic>
    </p:spTree>
    <p:extLst>
      <p:ext uri="{BB962C8B-B14F-4D97-AF65-F5344CB8AC3E}">
        <p14:creationId xmlns:p14="http://schemas.microsoft.com/office/powerpoint/2010/main" val="26422337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7" name="Title 26"/>
          <p:cNvSpPr>
            <a:spLocks noGrp="1"/>
          </p:cNvSpPr>
          <p:nvPr>
            <p:ph type="title"/>
          </p:nvPr>
        </p:nvSpPr>
        <p:spPr>
          <a:xfrm>
            <a:off x="547730" y="389212"/>
            <a:ext cx="6783946" cy="333425"/>
          </a:xfrm>
        </p:spPr>
        <p:txBody>
          <a:bodyPr/>
          <a:lstStyle/>
          <a:p>
            <a:r>
              <a:rPr lang="en-US" dirty="0"/>
              <a:t>Click to edit Master title style</a:t>
            </a:r>
          </a:p>
        </p:txBody>
      </p:sp>
      <p:sp>
        <p:nvSpPr>
          <p:cNvPr id="3" name="Content Placeholder 2"/>
          <p:cNvSpPr>
            <a:spLocks noGrp="1"/>
          </p:cNvSpPr>
          <p:nvPr>
            <p:ph sz="quarter" idx="12"/>
          </p:nvPr>
        </p:nvSpPr>
        <p:spPr>
          <a:xfrm>
            <a:off x="547077" y="939255"/>
            <a:ext cx="8056358" cy="3570961"/>
          </a:xfrm>
        </p:spPr>
        <p:txBody>
          <a:bodyPr/>
          <a:lstStyle>
            <a:lvl1pPr>
              <a:spcBef>
                <a:spcPts val="1200"/>
              </a:spcBef>
              <a:defRPr/>
            </a:lvl1pPr>
            <a:lvl2pPr>
              <a:spcBef>
                <a:spcPts val="600"/>
              </a:spcBef>
              <a:defRPr/>
            </a:lvl2pPr>
            <a:lvl3pPr>
              <a:spcBef>
                <a:spcPts val="600"/>
              </a:spcBef>
              <a:defRPr/>
            </a:lvl3pPr>
            <a:lvl4pPr>
              <a:spcBef>
                <a:spcPts val="600"/>
              </a:spcBef>
              <a:defRPr/>
            </a:lvl4pPr>
            <a:lvl5pPr>
              <a:spcBef>
                <a:spcPts val="6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0"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21594145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7079" y="389211"/>
            <a:ext cx="6784599" cy="333425"/>
          </a:xfrm>
        </p:spPr>
        <p:txBody>
          <a:bodyPr/>
          <a:lstStyle/>
          <a:p>
            <a:r>
              <a:rPr lang="en-US" dirty="0"/>
              <a:t>Click to edit Master title style</a:t>
            </a:r>
          </a:p>
        </p:txBody>
      </p:sp>
      <p:sp>
        <p:nvSpPr>
          <p:cNvPr id="3"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4"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13143842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6145" y="382696"/>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81" y="945768"/>
            <a:ext cx="3924339" cy="35644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3"/>
          </p:nvPr>
        </p:nvSpPr>
        <p:spPr>
          <a:xfrm>
            <a:off x="4643593" y="945768"/>
            <a:ext cx="3924339" cy="35644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22383933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a:xfrm>
            <a:off x="552658" y="382696"/>
            <a:ext cx="6772155" cy="333425"/>
          </a:xfrm>
        </p:spPr>
        <p:txBody>
          <a:bodyPr/>
          <a:lstStyle/>
          <a:p>
            <a:r>
              <a:rPr lang="en-US" dirty="0"/>
              <a:t>Click to edit Master title style</a:t>
            </a:r>
          </a:p>
        </p:txBody>
      </p:sp>
      <p:sp>
        <p:nvSpPr>
          <p:cNvPr id="9" name="Content Placeholder 8"/>
          <p:cNvSpPr>
            <a:spLocks noGrp="1"/>
          </p:cNvSpPr>
          <p:nvPr>
            <p:ph sz="quarter" idx="12"/>
          </p:nvPr>
        </p:nvSpPr>
        <p:spPr>
          <a:xfrm>
            <a:off x="556054" y="939255"/>
            <a:ext cx="2543762" cy="3570961"/>
          </a:xfrm>
        </p:spPr>
        <p:txBody>
          <a:bodyPr/>
          <a:lstStyle>
            <a:lvl1pPr>
              <a:defRPr sz="2000"/>
            </a:lvl1pPr>
            <a:lvl2pPr>
              <a:defRPr sz="1600"/>
            </a:lvl2pPr>
            <a:lvl3pPr>
              <a:defRPr sz="1400"/>
            </a:lvl3pPr>
            <a:lvl4pPr>
              <a:defRPr sz="12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13"/>
          </p:nvPr>
        </p:nvSpPr>
        <p:spPr>
          <a:xfrm>
            <a:off x="3280712" y="939255"/>
            <a:ext cx="2543762" cy="3570961"/>
          </a:xfrm>
        </p:spPr>
        <p:txBody>
          <a:bodyPr/>
          <a:lstStyle>
            <a:lvl1pPr>
              <a:defRPr sz="20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4"/>
          </p:nvPr>
        </p:nvSpPr>
        <p:spPr>
          <a:xfrm>
            <a:off x="6024546" y="939255"/>
            <a:ext cx="2543762" cy="3570961"/>
          </a:xfrm>
        </p:spPr>
        <p:txBody>
          <a:bodyPr/>
          <a:lstStyle>
            <a:lvl1pPr>
              <a:defRPr sz="20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2"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21383957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Rows">
    <p:spTree>
      <p:nvGrpSpPr>
        <p:cNvPr id="1" name=""/>
        <p:cNvGrpSpPr/>
        <p:nvPr/>
      </p:nvGrpSpPr>
      <p:grpSpPr>
        <a:xfrm>
          <a:off x="0" y="0"/>
          <a:ext cx="0" cy="0"/>
          <a:chOff x="0" y="0"/>
          <a:chExt cx="0" cy="0"/>
        </a:xfrm>
      </p:grpSpPr>
      <p:sp>
        <p:nvSpPr>
          <p:cNvPr id="2" name="Title 1"/>
          <p:cNvSpPr>
            <a:spLocks noGrp="1"/>
          </p:cNvSpPr>
          <p:nvPr>
            <p:ph type="title"/>
          </p:nvPr>
        </p:nvSpPr>
        <p:spPr>
          <a:xfrm>
            <a:off x="552657" y="382696"/>
            <a:ext cx="6779020" cy="333425"/>
          </a:xfrm>
        </p:spPr>
        <p:txBody>
          <a:bodyPr/>
          <a:lstStyle/>
          <a:p>
            <a:r>
              <a:rPr lang="en-US" dirty="0"/>
              <a:t>Click to edit Master title style</a:t>
            </a:r>
          </a:p>
        </p:txBody>
      </p:sp>
      <p:sp>
        <p:nvSpPr>
          <p:cNvPr id="9" name="Content Placeholder 8"/>
          <p:cNvSpPr>
            <a:spLocks noGrp="1"/>
          </p:cNvSpPr>
          <p:nvPr>
            <p:ph sz="quarter" idx="12"/>
          </p:nvPr>
        </p:nvSpPr>
        <p:spPr>
          <a:xfrm>
            <a:off x="556054" y="939257"/>
            <a:ext cx="8031892" cy="1069403"/>
          </a:xfrm>
        </p:spPr>
        <p:txBody>
          <a:bodyPr/>
          <a:lstStyle>
            <a:lvl1pPr>
              <a:defRPr sz="1600"/>
            </a:lvl1pPr>
            <a:lvl2pPr>
              <a:defRPr sz="1200"/>
            </a:lvl2pPr>
            <a:lvl3pPr>
              <a:defRPr sz="1100"/>
            </a:lvl3pPr>
            <a:lvl4pPr>
              <a:defRPr sz="105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2"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
        <p:nvSpPr>
          <p:cNvPr id="8" name="Content Placeholder 8"/>
          <p:cNvSpPr>
            <a:spLocks noGrp="1"/>
          </p:cNvSpPr>
          <p:nvPr>
            <p:ph sz="quarter" idx="13"/>
          </p:nvPr>
        </p:nvSpPr>
        <p:spPr>
          <a:xfrm>
            <a:off x="557427" y="2169441"/>
            <a:ext cx="8031892" cy="1069403"/>
          </a:xfrm>
        </p:spPr>
        <p:txBody>
          <a:bodyPr/>
          <a:lstStyle>
            <a:lvl1pPr>
              <a:defRPr sz="1600"/>
            </a:lvl1pPr>
            <a:lvl2pPr>
              <a:defRPr sz="1200"/>
            </a:lvl2pPr>
            <a:lvl3pPr>
              <a:defRPr sz="1100"/>
            </a:lvl3pPr>
            <a:lvl4pPr>
              <a:defRPr sz="105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8"/>
          <p:cNvSpPr>
            <a:spLocks noGrp="1"/>
          </p:cNvSpPr>
          <p:nvPr>
            <p:ph sz="quarter" idx="14"/>
          </p:nvPr>
        </p:nvSpPr>
        <p:spPr>
          <a:xfrm>
            <a:off x="558800" y="3413355"/>
            <a:ext cx="8031892" cy="1069403"/>
          </a:xfrm>
        </p:spPr>
        <p:txBody>
          <a:bodyPr/>
          <a:lstStyle>
            <a:lvl1pPr>
              <a:defRPr sz="1600"/>
            </a:lvl1pPr>
            <a:lvl2pPr>
              <a:defRPr sz="1200"/>
            </a:lvl2pPr>
            <a:lvl3pPr>
              <a:defRPr sz="1100"/>
            </a:lvl3pPr>
            <a:lvl4pPr>
              <a:defRPr sz="105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97014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6145" y="382696"/>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81" y="1558325"/>
            <a:ext cx="3924339" cy="295189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3"/>
          </p:nvPr>
        </p:nvSpPr>
        <p:spPr>
          <a:xfrm>
            <a:off x="4643593" y="1558325"/>
            <a:ext cx="3924339" cy="29518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
        <p:nvSpPr>
          <p:cNvPr id="6" name="Text Placeholder 5"/>
          <p:cNvSpPr>
            <a:spLocks noGrp="1"/>
          </p:cNvSpPr>
          <p:nvPr>
            <p:ph type="body" sz="quarter" idx="14"/>
          </p:nvPr>
        </p:nvSpPr>
        <p:spPr>
          <a:xfrm>
            <a:off x="4640650" y="947867"/>
            <a:ext cx="3919839" cy="603592"/>
          </a:xfrm>
        </p:spPr>
        <p:txBody>
          <a:bodyPr/>
          <a:lstStyle>
            <a:lvl1pPr>
              <a:defRPr sz="2000" b="1"/>
            </a:lvl1pPr>
          </a:lstStyle>
          <a:p>
            <a:pPr lvl="0"/>
            <a:r>
              <a:rPr lang="en-US" dirty="0"/>
              <a:t>Click to edit Master text styles</a:t>
            </a:r>
          </a:p>
        </p:txBody>
      </p:sp>
      <p:sp>
        <p:nvSpPr>
          <p:cNvPr id="12" name="Text Placeholder 5"/>
          <p:cNvSpPr>
            <a:spLocks noGrp="1"/>
          </p:cNvSpPr>
          <p:nvPr>
            <p:ph type="body" sz="quarter" idx="15"/>
          </p:nvPr>
        </p:nvSpPr>
        <p:spPr>
          <a:xfrm>
            <a:off x="550563" y="949239"/>
            <a:ext cx="3919839" cy="603592"/>
          </a:xfrm>
        </p:spPr>
        <p:txBody>
          <a:bodyPr/>
          <a:lstStyle>
            <a:lvl1pPr>
              <a:defRPr sz="2000" b="1"/>
            </a:lvl1pPr>
          </a:lstStyle>
          <a:p>
            <a:pPr lvl="0"/>
            <a:r>
              <a:rPr lang="en-US" dirty="0"/>
              <a:t>Click to edit Master text styles</a:t>
            </a:r>
          </a:p>
        </p:txBody>
      </p:sp>
    </p:spTree>
    <p:extLst>
      <p:ext uri="{BB962C8B-B14F-4D97-AF65-F5344CB8AC3E}">
        <p14:creationId xmlns:p14="http://schemas.microsoft.com/office/powerpoint/2010/main" val="8871933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6145" y="382696"/>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80" y="1853515"/>
            <a:ext cx="2905798" cy="2656701"/>
          </a:xfrm>
        </p:spPr>
        <p:txBody>
          <a:bodyPr/>
          <a:lstStyle>
            <a:lvl1pPr>
              <a:defRPr sz="1600"/>
            </a:lvl1pPr>
            <a:lvl2pPr>
              <a:defRPr sz="1200"/>
            </a:lvl2pPr>
            <a:lvl3pPr>
              <a:defRPr sz="1100"/>
            </a:lvl3pPr>
            <a:lvl4pPr>
              <a:defRPr sz="105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
        <p:nvSpPr>
          <p:cNvPr id="12" name="Text Placeholder 5"/>
          <p:cNvSpPr>
            <a:spLocks noGrp="1"/>
          </p:cNvSpPr>
          <p:nvPr>
            <p:ph type="body" sz="quarter" idx="15"/>
          </p:nvPr>
        </p:nvSpPr>
        <p:spPr>
          <a:xfrm>
            <a:off x="550562" y="949238"/>
            <a:ext cx="2902466" cy="904275"/>
          </a:xfrm>
        </p:spPr>
        <p:txBody>
          <a:bodyPr/>
          <a:lstStyle>
            <a:lvl1pPr>
              <a:defRPr sz="1800" b="1"/>
            </a:lvl1pPr>
          </a:lstStyle>
          <a:p>
            <a:pPr lvl="0"/>
            <a:r>
              <a:rPr lang="en-US" dirty="0"/>
              <a:t>Click to edit Master text styles</a:t>
            </a:r>
          </a:p>
        </p:txBody>
      </p:sp>
      <p:sp>
        <p:nvSpPr>
          <p:cNvPr id="4" name="Content Placeholder 3"/>
          <p:cNvSpPr>
            <a:spLocks noGrp="1"/>
          </p:cNvSpPr>
          <p:nvPr>
            <p:ph sz="quarter" idx="16"/>
          </p:nvPr>
        </p:nvSpPr>
        <p:spPr>
          <a:xfrm>
            <a:off x="3624651" y="947351"/>
            <a:ext cx="4963297" cy="35628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1489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1">
            <a:lumMod val="85000"/>
          </a:schemeClr>
        </a:solidFill>
        <a:effectLst/>
      </p:bgPr>
    </p:bg>
    <p:spTree>
      <p:nvGrpSpPr>
        <p:cNvPr id="1" name=""/>
        <p:cNvGrpSpPr/>
        <p:nvPr/>
      </p:nvGrpSpPr>
      <p:grpSpPr>
        <a:xfrm>
          <a:off x="0" y="0"/>
          <a:ext cx="0" cy="0"/>
          <a:chOff x="0" y="0"/>
          <a:chExt cx="0" cy="0"/>
        </a:xfrm>
      </p:grpSpPr>
      <p:pic>
        <p:nvPicPr>
          <p:cNvPr id="6" name="Picture 5" descr="presenter version2.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ext Placeholder 2"/>
          <p:cNvSpPr>
            <a:spLocks noGrp="1"/>
          </p:cNvSpPr>
          <p:nvPr>
            <p:ph type="body" sz="quarter" idx="10" hasCustomPrompt="1"/>
          </p:nvPr>
        </p:nvSpPr>
        <p:spPr>
          <a:xfrm>
            <a:off x="2787650" y="1259360"/>
            <a:ext cx="3566642" cy="1112108"/>
          </a:xfrm>
        </p:spPr>
        <p:txBody>
          <a:bodyPr anchor="t"/>
          <a:lstStyle>
            <a:lvl1pPr algn="ctr">
              <a:lnSpc>
                <a:spcPct val="90000"/>
              </a:lnSpc>
              <a:spcBef>
                <a:spcPts val="1000"/>
              </a:spcBef>
              <a:defRPr sz="4000" b="1">
                <a:solidFill>
                  <a:schemeClr val="accent1"/>
                </a:solidFill>
                <a:latin typeface="+mj-lt"/>
                <a:cs typeface="Roboto Regular"/>
              </a:defRPr>
            </a:lvl1pPr>
            <a:lvl2pPr marL="0" indent="0" algn="ctr">
              <a:spcBef>
                <a:spcPts val="1000"/>
              </a:spcBef>
              <a:buNone/>
              <a:defRPr sz="2400" b="0">
                <a:solidFill>
                  <a:schemeClr val="accent2">
                    <a:lumMod val="75000"/>
                  </a:schemeClr>
                </a:solidFill>
                <a:latin typeface="+mj-lt"/>
                <a:cs typeface="Roboto Light"/>
              </a:defRPr>
            </a:lvl2pPr>
          </a:lstStyle>
          <a:p>
            <a:pPr lvl="0"/>
            <a:r>
              <a:rPr lang="en-US" dirty="0"/>
              <a:t>Title</a:t>
            </a:r>
          </a:p>
          <a:p>
            <a:pPr lvl="1"/>
            <a:r>
              <a:rPr lang="en-US" dirty="0"/>
              <a:t>Subtitle</a:t>
            </a:r>
          </a:p>
        </p:txBody>
      </p:sp>
      <p:pic>
        <p:nvPicPr>
          <p:cNvPr id="7" name="Picture 6"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75838" y="384420"/>
            <a:ext cx="1132702" cy="287299"/>
          </a:xfrm>
          <a:prstGeom prst="rect">
            <a:avLst/>
          </a:prstGeom>
        </p:spPr>
      </p:pic>
    </p:spTree>
    <p:extLst>
      <p:ext uri="{BB962C8B-B14F-4D97-AF65-F5344CB8AC3E}">
        <p14:creationId xmlns:p14="http://schemas.microsoft.com/office/powerpoint/2010/main" val="8173106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6144" y="382696"/>
            <a:ext cx="6778668" cy="333425"/>
          </a:xfrm>
        </p:spPr>
        <p:txBody>
          <a:bodyPr/>
          <a:lstStyle/>
          <a:p>
            <a:r>
              <a:rPr lang="en-US" dirty="0"/>
              <a:t>Click to edit Master title style</a:t>
            </a:r>
          </a:p>
        </p:txBody>
      </p:sp>
      <p:sp>
        <p:nvSpPr>
          <p:cNvPr id="8" name="Content Placeholder 7"/>
          <p:cNvSpPr>
            <a:spLocks noGrp="1"/>
          </p:cNvSpPr>
          <p:nvPr>
            <p:ph sz="quarter" idx="12"/>
          </p:nvPr>
        </p:nvSpPr>
        <p:spPr>
          <a:xfrm>
            <a:off x="547080" y="1853515"/>
            <a:ext cx="2905798" cy="2656701"/>
          </a:xfrm>
        </p:spPr>
        <p:txBody>
          <a:bodyPr/>
          <a:lstStyle>
            <a:lvl1pPr>
              <a:defRPr sz="1600"/>
            </a:lvl1pPr>
            <a:lvl2pPr>
              <a:defRPr sz="1200"/>
            </a:lvl2pPr>
            <a:lvl3pPr>
              <a:defRPr sz="1100"/>
            </a:lvl3pPr>
            <a:lvl4pPr>
              <a:defRPr sz="105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
        <p:nvSpPr>
          <p:cNvPr id="12" name="Text Placeholder 5"/>
          <p:cNvSpPr>
            <a:spLocks noGrp="1"/>
          </p:cNvSpPr>
          <p:nvPr>
            <p:ph type="body" sz="quarter" idx="15"/>
          </p:nvPr>
        </p:nvSpPr>
        <p:spPr>
          <a:xfrm>
            <a:off x="550562" y="949238"/>
            <a:ext cx="2902466" cy="904275"/>
          </a:xfrm>
        </p:spPr>
        <p:txBody>
          <a:bodyPr/>
          <a:lstStyle>
            <a:lvl1pPr>
              <a:defRPr sz="1800" b="1"/>
            </a:lvl1pPr>
          </a:lstStyle>
          <a:p>
            <a:pPr lvl="0"/>
            <a:r>
              <a:rPr lang="en-US" dirty="0"/>
              <a:t>Click to edit Master text styles</a:t>
            </a:r>
          </a:p>
        </p:txBody>
      </p:sp>
      <p:sp>
        <p:nvSpPr>
          <p:cNvPr id="5" name="Picture Placeholder 4"/>
          <p:cNvSpPr>
            <a:spLocks noGrp="1"/>
          </p:cNvSpPr>
          <p:nvPr>
            <p:ph type="pic" sz="quarter" idx="17"/>
          </p:nvPr>
        </p:nvSpPr>
        <p:spPr>
          <a:xfrm>
            <a:off x="3625250" y="947351"/>
            <a:ext cx="4962697" cy="3562865"/>
          </a:xfrm>
        </p:spPr>
        <p:txBody>
          <a:bodyPr/>
          <a:lstStyle/>
          <a:p>
            <a:endParaRPr lang="en-US"/>
          </a:p>
        </p:txBody>
      </p:sp>
    </p:spTree>
    <p:extLst>
      <p:ext uri="{BB962C8B-B14F-4D97-AF65-F5344CB8AC3E}">
        <p14:creationId xmlns:p14="http://schemas.microsoft.com/office/powerpoint/2010/main" val="11797462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Rectangle 11"/>
          <p:cNvSpPr>
            <a:spLocks noChangeArrowheads="1"/>
          </p:cNvSpPr>
          <p:nvPr userDrawn="1"/>
        </p:nvSpPr>
        <p:spPr bwMode="auto">
          <a:xfrm>
            <a:off x="0" y="0"/>
            <a:ext cx="9144000" cy="5143500"/>
          </a:xfrm>
          <a:prstGeom prst="rect">
            <a:avLst/>
          </a:prstGeom>
          <a:solidFill>
            <a:schemeClr val="bg1"/>
          </a:solidFill>
          <a:ln>
            <a:noFill/>
          </a:ln>
          <a:extLst/>
        </p:spPr>
        <p:txBody>
          <a:bodyPr wrap="none" anchor="ctr"/>
          <a:lstStyle/>
          <a:p>
            <a:endParaRPr lang="en-US">
              <a:solidFill>
                <a:srgbClr val="000000"/>
              </a:solidFill>
              <a:latin typeface="Calibri" pitchFamily="34" charset="0"/>
              <a:ea typeface="MS PGothic" pitchFamily="34" charset="-128"/>
            </a:endParaRPr>
          </a:p>
        </p:txBody>
      </p:sp>
    </p:spTree>
    <p:extLst>
      <p:ext uri="{BB962C8B-B14F-4D97-AF65-F5344CB8AC3E}">
        <p14:creationId xmlns:p14="http://schemas.microsoft.com/office/powerpoint/2010/main" val="25701482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bout AMIA">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41" y="4870451"/>
            <a:ext cx="4235411" cy="103201"/>
          </a:xfrm>
        </p:spPr>
        <p:txBody>
          <a:bodyPr/>
          <a:lstStyle>
            <a:lvl1pPr>
              <a:defRPr>
                <a:solidFill>
                  <a:schemeClr val="accent2"/>
                </a:solidFill>
              </a:defRPr>
            </a:lvl1pPr>
          </a:lstStyle>
          <a:p>
            <a:r>
              <a:rPr lang="en-US"/>
              <a:t>2019 Informatics Summit  |   amia.org</a:t>
            </a:r>
            <a:endParaRPr lang="en-US" dirty="0"/>
          </a:p>
        </p:txBody>
      </p:sp>
      <p:pic>
        <p:nvPicPr>
          <p:cNvPr id="15" name="Picture 14"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16" name="Picture 15" descr="f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54880" y="2744718"/>
            <a:ext cx="90084" cy="173533"/>
          </a:xfrm>
          <a:prstGeom prst="rect">
            <a:avLst/>
          </a:prstGeom>
        </p:spPr>
      </p:pic>
      <p:sp>
        <p:nvSpPr>
          <p:cNvPr id="17" name="Rectangle 16"/>
          <p:cNvSpPr/>
          <p:nvPr userDrawn="1"/>
        </p:nvSpPr>
        <p:spPr>
          <a:xfrm>
            <a:off x="5888741" y="2688535"/>
            <a:ext cx="2014774" cy="2118529"/>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r>
              <a:rPr lang="en-US" sz="1600" b="0" baseline="0" dirty="0">
                <a:solidFill>
                  <a:schemeClr val="tx1"/>
                </a:solidFill>
                <a:latin typeface="+mn-lt"/>
              </a:rPr>
              <a:t> i</a:t>
            </a:r>
            <a:r>
              <a:rPr lang="en-US" sz="1600" b="0" dirty="0">
                <a:solidFill>
                  <a:schemeClr val="tx1"/>
                </a:solidFill>
                <a:latin typeface="+mn-lt"/>
              </a:rPr>
              <a:t>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1" kern="1200" dirty="0">
                <a:solidFill>
                  <a:schemeClr val="tx1"/>
                </a:solidFill>
                <a:latin typeface="Arial" pitchFamily="34" charset="0"/>
                <a:ea typeface="MS PGothic" pitchFamily="34" charset="-128"/>
                <a:cs typeface="Roboto Regular"/>
              </a:rPr>
              <a:t>www.amia.org</a:t>
            </a:r>
            <a:endParaRPr lang="en-US" sz="1600" b="1" kern="1200" dirty="0">
              <a:solidFill>
                <a:schemeClr val="accent1"/>
              </a:solidFill>
              <a:latin typeface="Arial" pitchFamily="34" charset="0"/>
              <a:ea typeface="MS PGothic" pitchFamily="34" charset="-128"/>
              <a:cs typeface="Roboto Regular"/>
            </a:endParaRPr>
          </a:p>
          <a:p>
            <a:pPr>
              <a:spcBef>
                <a:spcPts val="1000"/>
              </a:spcBef>
            </a:pPr>
            <a:r>
              <a:rPr lang="en-US" sz="1600" b="1" kern="1200" dirty="0">
                <a:solidFill>
                  <a:schemeClr val="accent1"/>
                </a:solidFill>
                <a:latin typeface="Arial" pitchFamily="34" charset="0"/>
                <a:ea typeface="MS PGothic" pitchFamily="34" charset="-128"/>
                <a:cs typeface="Roboto Regular"/>
              </a:rPr>
              <a:t>#</a:t>
            </a:r>
            <a:r>
              <a:rPr lang="en-US" sz="1600" b="1" kern="1200" dirty="0" err="1">
                <a:solidFill>
                  <a:schemeClr val="accent1"/>
                </a:solidFill>
                <a:latin typeface="Arial" pitchFamily="34" charset="0"/>
                <a:ea typeface="MS PGothic" pitchFamily="34" charset="-128"/>
                <a:cs typeface="Roboto Regular"/>
              </a:rPr>
              <a:t>WhyInformatics</a:t>
            </a:r>
            <a:endParaRPr lang="en-US" sz="1600" b="1" kern="1200" dirty="0">
              <a:solidFill>
                <a:schemeClr val="accent1"/>
              </a:solidFill>
              <a:latin typeface="Arial" pitchFamily="34" charset="0"/>
              <a:ea typeface="MS PGothic" pitchFamily="34" charset="-128"/>
              <a:cs typeface="Roboto Regular"/>
            </a:endParaRPr>
          </a:p>
        </p:txBody>
      </p:sp>
      <p:pic>
        <p:nvPicPr>
          <p:cNvPr id="20" name="Picture 19" descr="twitter-xxl.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610018" y="3103171"/>
            <a:ext cx="185955" cy="185955"/>
          </a:xfrm>
          <a:prstGeom prst="rect">
            <a:avLst/>
          </a:prstGeom>
        </p:spPr>
      </p:pic>
      <p:pic>
        <p:nvPicPr>
          <p:cNvPr id="21" name="Picture 20" descr="linkedin-512.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5624656" y="3464687"/>
            <a:ext cx="150537" cy="150537"/>
          </a:xfrm>
          <a:prstGeom prst="rect">
            <a:avLst/>
          </a:prstGeom>
        </p:spPr>
      </p:pic>
      <p:sp>
        <p:nvSpPr>
          <p:cNvPr id="2" name="TextBox 1"/>
          <p:cNvSpPr txBox="1"/>
          <p:nvPr userDrawn="1"/>
        </p:nvSpPr>
        <p:spPr>
          <a:xfrm>
            <a:off x="545353" y="2689413"/>
            <a:ext cx="4235823" cy="172354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ts val="120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Roboto Regular"/>
                <a:ea typeface="MS PGothic" pitchFamily="34" charset="-128"/>
                <a:cs typeface="Roboto Regular"/>
              </a:rPr>
              <a:t>AMIA is the professional home for more than 5,400 informatics professionals, representing frontline clinicians, researchers, public health experts and educators who bring meaning to data, manage information and generate new knowledge across the research and healthcare enterprise.</a:t>
            </a:r>
          </a:p>
        </p:txBody>
      </p:sp>
      <p:pic>
        <p:nvPicPr>
          <p:cNvPr id="6" name="Picture 5"/>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5614474" y="3861079"/>
            <a:ext cx="179290" cy="126131"/>
          </a:xfrm>
          <a:prstGeom prst="rect">
            <a:avLst/>
          </a:prstGeom>
        </p:spPr>
      </p:pic>
    </p:spTree>
    <p:extLst>
      <p:ext uri="{BB962C8B-B14F-4D97-AF65-F5344CB8AC3E}">
        <p14:creationId xmlns:p14="http://schemas.microsoft.com/office/powerpoint/2010/main" val="29192999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bout AMIA_Presenter">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2" name="Title 1"/>
          <p:cNvSpPr>
            <a:spLocks noGrp="1"/>
          </p:cNvSpPr>
          <p:nvPr>
            <p:ph type="title"/>
          </p:nvPr>
        </p:nvSpPr>
        <p:spPr>
          <a:xfrm>
            <a:off x="547081" y="2687934"/>
            <a:ext cx="4234470" cy="307777"/>
          </a:xfrm>
        </p:spPr>
        <p:txBody>
          <a:bodyPr anchor="ctr"/>
          <a:lstStyle>
            <a:lvl1pPr>
              <a:defRPr sz="240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41" y="4870451"/>
            <a:ext cx="4235411" cy="103201"/>
          </a:xfrm>
        </p:spPr>
        <p:txBody>
          <a:bodyPr/>
          <a:lstStyle>
            <a:lvl1pPr>
              <a:defRPr>
                <a:solidFill>
                  <a:schemeClr val="accent2"/>
                </a:solidFill>
              </a:defRPr>
            </a:lvl1pPr>
          </a:lstStyle>
          <a:p>
            <a:r>
              <a:rPr lang="en-US"/>
              <a:t>2019 Informatics Summit  |   amia.org</a:t>
            </a:r>
            <a:endParaRPr lang="en-US" dirty="0"/>
          </a:p>
        </p:txBody>
      </p:sp>
      <p:sp>
        <p:nvSpPr>
          <p:cNvPr id="7" name="Text Placeholder 6"/>
          <p:cNvSpPr>
            <a:spLocks noGrp="1"/>
          </p:cNvSpPr>
          <p:nvPr>
            <p:ph type="body" sz="quarter" idx="12"/>
          </p:nvPr>
        </p:nvSpPr>
        <p:spPr>
          <a:xfrm>
            <a:off x="546102" y="3000379"/>
            <a:ext cx="4237011" cy="370418"/>
          </a:xfrm>
        </p:spPr>
        <p:txBody>
          <a:bodyPr anchor="ctr"/>
          <a:lstStyle>
            <a:lvl1pPr>
              <a:defRPr sz="1800"/>
            </a:lvl1pPr>
          </a:lstStyle>
          <a:p>
            <a:pPr lvl="0"/>
            <a:r>
              <a:rPr lang="en-US" dirty="0"/>
              <a:t>Click to edit Master text styles</a:t>
            </a:r>
          </a:p>
        </p:txBody>
      </p:sp>
      <p:sp>
        <p:nvSpPr>
          <p:cNvPr id="9" name="Text Placeholder 8"/>
          <p:cNvSpPr>
            <a:spLocks noGrp="1"/>
          </p:cNvSpPr>
          <p:nvPr>
            <p:ph type="body" sz="quarter" idx="13" hasCustomPrompt="1"/>
          </p:nvPr>
        </p:nvSpPr>
        <p:spPr>
          <a:xfrm>
            <a:off x="546102" y="3373686"/>
            <a:ext cx="4237011" cy="304028"/>
          </a:xfrm>
        </p:spPr>
        <p:txBody>
          <a:bodyPr anchor="ctr"/>
          <a:lstStyle>
            <a:lvl1pPr algn="l">
              <a:defRPr sz="1200">
                <a:solidFill>
                  <a:schemeClr val="accent2"/>
                </a:solidFill>
              </a:defRPr>
            </a:lvl1pPr>
          </a:lstStyle>
          <a:p>
            <a:pPr lvl="0"/>
            <a:r>
              <a:rPr lang="en-US" dirty="0"/>
              <a:t>CLICK TO EDIT MASTER TEXT STYLES</a:t>
            </a:r>
          </a:p>
        </p:txBody>
      </p:sp>
      <p:sp>
        <p:nvSpPr>
          <p:cNvPr id="11" name="Text Placeholder 10"/>
          <p:cNvSpPr>
            <a:spLocks noGrp="1"/>
          </p:cNvSpPr>
          <p:nvPr>
            <p:ph type="body" sz="quarter" idx="14"/>
          </p:nvPr>
        </p:nvSpPr>
        <p:spPr>
          <a:xfrm>
            <a:off x="546102" y="3963175"/>
            <a:ext cx="4237011" cy="311150"/>
          </a:xfrm>
        </p:spPr>
        <p:txBody>
          <a:bodyPr anchor="ctr"/>
          <a:lstStyle>
            <a:lvl1pPr>
              <a:defRPr sz="1200" b="1">
                <a:solidFill>
                  <a:schemeClr val="accent1"/>
                </a:solidFill>
              </a:defRPr>
            </a:lvl1pPr>
          </a:lstStyle>
          <a:p>
            <a:pPr lvl="0"/>
            <a:r>
              <a:rPr lang="en-US" dirty="0"/>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54880" y="2744718"/>
            <a:ext cx="90084" cy="173533"/>
          </a:xfrm>
          <a:prstGeom prst="rect">
            <a:avLst/>
          </a:prstGeom>
        </p:spPr>
      </p:pic>
      <p:sp>
        <p:nvSpPr>
          <p:cNvPr id="8" name="Rectangle 7"/>
          <p:cNvSpPr/>
          <p:nvPr userDrawn="1"/>
        </p:nvSpPr>
        <p:spPr>
          <a:xfrm>
            <a:off x="5888741" y="2688535"/>
            <a:ext cx="2014774" cy="2118529"/>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r>
              <a:rPr lang="en-US" sz="1600" b="0" baseline="0" dirty="0">
                <a:solidFill>
                  <a:schemeClr val="tx1"/>
                </a:solidFill>
                <a:latin typeface="+mn-lt"/>
              </a:rPr>
              <a:t> i</a:t>
            </a:r>
            <a:r>
              <a:rPr lang="en-US" sz="1600" b="0" dirty="0">
                <a:solidFill>
                  <a:schemeClr val="tx1"/>
                </a:solidFill>
                <a:latin typeface="+mn-lt"/>
              </a:rPr>
              <a:t>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1" kern="1200" dirty="0">
                <a:solidFill>
                  <a:schemeClr val="tx1"/>
                </a:solidFill>
                <a:latin typeface="Arial" pitchFamily="34" charset="0"/>
                <a:ea typeface="MS PGothic" pitchFamily="34" charset="-128"/>
                <a:cs typeface="Roboto Regular"/>
              </a:rPr>
              <a:t>www.amia.org</a:t>
            </a:r>
            <a:endParaRPr lang="en-US" sz="1600" b="1" kern="1200" dirty="0">
              <a:solidFill>
                <a:schemeClr val="accent1"/>
              </a:solidFill>
              <a:latin typeface="Arial" pitchFamily="34" charset="0"/>
              <a:ea typeface="MS PGothic" pitchFamily="34" charset="-128"/>
              <a:cs typeface="Roboto Regular"/>
            </a:endParaRPr>
          </a:p>
          <a:p>
            <a:pPr>
              <a:spcBef>
                <a:spcPts val="1000"/>
              </a:spcBef>
            </a:pPr>
            <a:r>
              <a:rPr lang="en-US" sz="1600" b="1" kern="1200" dirty="0">
                <a:solidFill>
                  <a:schemeClr val="accent1"/>
                </a:solidFill>
                <a:latin typeface="Arial" pitchFamily="34" charset="0"/>
                <a:ea typeface="MS PGothic" pitchFamily="34" charset="-128"/>
                <a:cs typeface="Roboto Regular"/>
              </a:rPr>
              <a:t>#</a:t>
            </a:r>
            <a:r>
              <a:rPr lang="en-US" sz="1600" b="1" kern="1200" dirty="0" err="1">
                <a:solidFill>
                  <a:schemeClr val="accent1"/>
                </a:solidFill>
                <a:latin typeface="Arial" pitchFamily="34" charset="0"/>
                <a:ea typeface="MS PGothic" pitchFamily="34" charset="-128"/>
                <a:cs typeface="Roboto Regular"/>
              </a:rPr>
              <a:t>WhyInformatics</a:t>
            </a:r>
            <a:endParaRPr lang="en-US" sz="1600" b="1" kern="1200" dirty="0">
              <a:solidFill>
                <a:schemeClr val="accent1"/>
              </a:solidFill>
              <a:latin typeface="Arial" pitchFamily="34" charset="0"/>
              <a:ea typeface="MS PGothic" pitchFamily="34" charset="-128"/>
              <a:cs typeface="Roboto Regular"/>
            </a:endParaRPr>
          </a:p>
        </p:txBody>
      </p:sp>
      <p:pic>
        <p:nvPicPr>
          <p:cNvPr id="10" name="Picture 9" descr="twitter-xxl.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610018" y="3103171"/>
            <a:ext cx="185955" cy="185955"/>
          </a:xfrm>
          <a:prstGeom prst="rect">
            <a:avLst/>
          </a:prstGeom>
        </p:spPr>
      </p:pic>
      <p:pic>
        <p:nvPicPr>
          <p:cNvPr id="18" name="Picture 17" descr="linkedin-512.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5624656" y="3464687"/>
            <a:ext cx="150537" cy="150537"/>
          </a:xfrm>
          <a:prstGeom prst="rect">
            <a:avLst/>
          </a:prstGeom>
        </p:spPr>
      </p:pic>
      <p:pic>
        <p:nvPicPr>
          <p:cNvPr id="17" name="Picture 16"/>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5614474" y="3861079"/>
            <a:ext cx="179290" cy="126131"/>
          </a:xfrm>
          <a:prstGeom prst="rect">
            <a:avLst/>
          </a:prstGeom>
        </p:spPr>
      </p:pic>
    </p:spTree>
    <p:extLst>
      <p:ext uri="{BB962C8B-B14F-4D97-AF65-F5344CB8AC3E}">
        <p14:creationId xmlns:p14="http://schemas.microsoft.com/office/powerpoint/2010/main" val="21913575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xfrm>
            <a:off x="547080" y="399557"/>
            <a:ext cx="6777732" cy="320088"/>
          </a:xfrm>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5507692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7" name="Title 26"/>
          <p:cNvSpPr>
            <a:spLocks noGrp="1"/>
          </p:cNvSpPr>
          <p:nvPr>
            <p:ph type="title"/>
          </p:nvPr>
        </p:nvSpPr>
        <p:spPr>
          <a:xfrm>
            <a:off x="547730" y="389211"/>
            <a:ext cx="6783946" cy="333425"/>
          </a:xfrm>
        </p:spPr>
        <p:txBody>
          <a:bodyPr/>
          <a:lstStyle/>
          <a:p>
            <a:r>
              <a:rPr lang="en-US" dirty="0"/>
              <a:t>Click to edit Master title style</a:t>
            </a:r>
          </a:p>
        </p:txBody>
      </p:sp>
      <p:sp>
        <p:nvSpPr>
          <p:cNvPr id="3" name="Content Placeholder 2"/>
          <p:cNvSpPr>
            <a:spLocks noGrp="1"/>
          </p:cNvSpPr>
          <p:nvPr>
            <p:ph sz="quarter" idx="12"/>
          </p:nvPr>
        </p:nvSpPr>
        <p:spPr>
          <a:xfrm>
            <a:off x="547077" y="939255"/>
            <a:ext cx="8056358" cy="3570961"/>
          </a:xfrm>
        </p:spPr>
        <p:txBody>
          <a:bodyPr/>
          <a:lstStyle>
            <a:lvl1pPr>
              <a:spcBef>
                <a:spcPts val="1200"/>
              </a:spcBef>
              <a:defRPr/>
            </a:lvl1pPr>
            <a:lvl2pPr>
              <a:spcBef>
                <a:spcPts val="600"/>
              </a:spcBef>
              <a:defRPr>
                <a:latin typeface="+mn-lt"/>
              </a:defRPr>
            </a:lvl2pPr>
            <a:lvl3pPr>
              <a:spcBef>
                <a:spcPts val="600"/>
              </a:spcBef>
              <a:defRPr>
                <a:latin typeface="+mn-lt"/>
              </a:defRPr>
            </a:lvl3pPr>
            <a:lvl4pPr>
              <a:spcBef>
                <a:spcPts val="600"/>
              </a:spcBef>
              <a:defRPr>
                <a:latin typeface="+mn-lt"/>
              </a:defRPr>
            </a:lvl4pPr>
            <a:lvl5pPr>
              <a:spcBef>
                <a:spcPts val="600"/>
              </a:spcBef>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0"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1978004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7077" y="389210"/>
            <a:ext cx="6784599" cy="333425"/>
          </a:xfrm>
        </p:spPr>
        <p:txBody>
          <a:bodyPr/>
          <a:lstStyle/>
          <a:p>
            <a:r>
              <a:rPr lang="en-US" dirty="0"/>
              <a:t>Click to edit Master title style</a:t>
            </a:r>
          </a:p>
        </p:txBody>
      </p:sp>
      <p:sp>
        <p:nvSpPr>
          <p:cNvPr id="3"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4"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148528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6143" y="382695"/>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79" y="945768"/>
            <a:ext cx="3924339" cy="3564448"/>
          </a:xfrm>
        </p:spPr>
        <p:txBody>
          <a:bodyPr/>
          <a:lstStyle>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3"/>
          </p:nvPr>
        </p:nvSpPr>
        <p:spPr>
          <a:xfrm>
            <a:off x="4643591" y="945768"/>
            <a:ext cx="3924339" cy="3564448"/>
          </a:xfrm>
        </p:spPr>
        <p:txBody>
          <a:bodyPr/>
          <a:lstStyle>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182474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2" name="Title 1"/>
          <p:cNvSpPr>
            <a:spLocks noGrp="1"/>
          </p:cNvSpPr>
          <p:nvPr>
            <p:ph type="title"/>
          </p:nvPr>
        </p:nvSpPr>
        <p:spPr>
          <a:xfrm>
            <a:off x="547081" y="2751431"/>
            <a:ext cx="4234470" cy="307777"/>
          </a:xfrm>
        </p:spPr>
        <p:txBody>
          <a:bodyPr anchor="ctr"/>
          <a:lstStyle>
            <a:lvl1pPr>
              <a:defRPr sz="240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39" y="4870450"/>
            <a:ext cx="4235411" cy="103201"/>
          </a:xfrm>
        </p:spPr>
        <p:txBody>
          <a:bodyPr/>
          <a:lstStyle>
            <a:lvl1pPr>
              <a:defRPr>
                <a:solidFill>
                  <a:schemeClr val="accent2"/>
                </a:solidFill>
              </a:defRPr>
            </a:lvl1pPr>
          </a:lstStyle>
          <a:p>
            <a:r>
              <a:rPr lang="en-US"/>
              <a:t>2019 Informatics Summit  |   amia.org</a:t>
            </a:r>
            <a:endParaRPr lang="en-US" dirty="0"/>
          </a:p>
        </p:txBody>
      </p:sp>
      <p:sp>
        <p:nvSpPr>
          <p:cNvPr id="7" name="Text Placeholder 6"/>
          <p:cNvSpPr>
            <a:spLocks noGrp="1"/>
          </p:cNvSpPr>
          <p:nvPr>
            <p:ph type="body" sz="quarter" idx="12"/>
          </p:nvPr>
        </p:nvSpPr>
        <p:spPr>
          <a:xfrm>
            <a:off x="546100" y="3063876"/>
            <a:ext cx="4237011" cy="370418"/>
          </a:xfrm>
        </p:spPr>
        <p:txBody>
          <a:bodyPr anchor="ctr"/>
          <a:lstStyle>
            <a:lvl1pPr>
              <a:defRPr sz="1800"/>
            </a:lvl1pPr>
          </a:lstStyle>
          <a:p>
            <a:pPr lvl="0"/>
            <a:r>
              <a:rPr lang="en-US" dirty="0"/>
              <a:t>Click to edit Master text styles</a:t>
            </a:r>
          </a:p>
        </p:txBody>
      </p:sp>
      <p:sp>
        <p:nvSpPr>
          <p:cNvPr id="9" name="Text Placeholder 8"/>
          <p:cNvSpPr>
            <a:spLocks noGrp="1"/>
          </p:cNvSpPr>
          <p:nvPr>
            <p:ph type="body" sz="quarter" idx="13" hasCustomPrompt="1"/>
          </p:nvPr>
        </p:nvSpPr>
        <p:spPr>
          <a:xfrm>
            <a:off x="546100" y="3437182"/>
            <a:ext cx="4237011" cy="304028"/>
          </a:xfrm>
        </p:spPr>
        <p:txBody>
          <a:bodyPr anchor="ctr"/>
          <a:lstStyle>
            <a:lvl1pPr algn="l">
              <a:defRPr sz="1200">
                <a:solidFill>
                  <a:schemeClr val="accent2"/>
                </a:solidFill>
              </a:defRPr>
            </a:lvl1pPr>
          </a:lstStyle>
          <a:p>
            <a:pPr lvl="0"/>
            <a:r>
              <a:rPr lang="en-US" dirty="0"/>
              <a:t>CLICK TO EDIT MASTER TEXT STYLES</a:t>
            </a:r>
          </a:p>
        </p:txBody>
      </p:sp>
      <p:sp>
        <p:nvSpPr>
          <p:cNvPr id="11" name="Text Placeholder 10"/>
          <p:cNvSpPr>
            <a:spLocks noGrp="1"/>
          </p:cNvSpPr>
          <p:nvPr>
            <p:ph type="body" sz="quarter" idx="14"/>
          </p:nvPr>
        </p:nvSpPr>
        <p:spPr>
          <a:xfrm>
            <a:off x="546100" y="4026672"/>
            <a:ext cx="4237011" cy="311150"/>
          </a:xfrm>
        </p:spPr>
        <p:txBody>
          <a:bodyPr anchor="ctr"/>
          <a:lstStyle>
            <a:lvl1pPr>
              <a:defRPr sz="1200" b="1">
                <a:solidFill>
                  <a:schemeClr val="accent1"/>
                </a:solidFill>
              </a:defRPr>
            </a:lvl1pPr>
          </a:lstStyle>
          <a:p>
            <a:pPr lvl="0"/>
            <a:r>
              <a:rPr lang="en-US" dirty="0"/>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654880" y="2572358"/>
            <a:ext cx="90084" cy="173533"/>
          </a:xfrm>
          <a:prstGeom prst="rect">
            <a:avLst/>
          </a:prstGeom>
        </p:spPr>
      </p:pic>
      <p:sp>
        <p:nvSpPr>
          <p:cNvPr id="8" name="Rectangle 7"/>
          <p:cNvSpPr/>
          <p:nvPr userDrawn="1"/>
        </p:nvSpPr>
        <p:spPr>
          <a:xfrm>
            <a:off x="5888741" y="2516174"/>
            <a:ext cx="2028761" cy="1369606"/>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endParaRPr>
          </a:p>
        </p:txBody>
      </p:sp>
      <p:pic>
        <p:nvPicPr>
          <p:cNvPr id="10" name="Picture 9" descr="twitter-xxl.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610016" y="2930810"/>
            <a:ext cx="185955" cy="185955"/>
          </a:xfrm>
          <a:prstGeom prst="rect">
            <a:avLst/>
          </a:prstGeom>
        </p:spPr>
      </p:pic>
      <p:pic>
        <p:nvPicPr>
          <p:cNvPr id="18" name="Picture 17" descr="linkedin-512.png"/>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624654" y="3292326"/>
            <a:ext cx="150537" cy="150537"/>
          </a:xfrm>
          <a:prstGeom prst="rect">
            <a:avLst/>
          </a:prstGeom>
        </p:spPr>
      </p:pic>
      <p:pic>
        <p:nvPicPr>
          <p:cNvPr id="19" name="Picture 18" descr="youtube-xxl.png"/>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5624654" y="3691046"/>
            <a:ext cx="190499" cy="190499"/>
          </a:xfrm>
          <a:prstGeom prst="rect">
            <a:avLst/>
          </a:prstGeom>
        </p:spPr>
      </p:pic>
      <p:sp>
        <p:nvSpPr>
          <p:cNvPr id="14" name="Rectangle 13"/>
          <p:cNvSpPr/>
          <p:nvPr userDrawn="1"/>
        </p:nvSpPr>
        <p:spPr>
          <a:xfrm>
            <a:off x="5888741" y="4026672"/>
            <a:ext cx="1654299" cy="246221"/>
          </a:xfrm>
          <a:prstGeom prst="rect">
            <a:avLst/>
          </a:prstGeom>
        </p:spPr>
        <p:txBody>
          <a:bodyPr wrap="square" lIns="0" tIns="0" rIns="0" bIns="0">
            <a:spAutoFit/>
          </a:bodyPr>
          <a:lstStyle/>
          <a:p>
            <a:r>
              <a:rPr lang="en-US" sz="1600" b="1" kern="1200" dirty="0">
                <a:solidFill>
                  <a:schemeClr val="accent1"/>
                </a:solidFill>
                <a:latin typeface="+mn-lt"/>
                <a:ea typeface="MS PGothic" pitchFamily="34" charset="-128"/>
                <a:cs typeface="Roboto Regular"/>
              </a:rPr>
              <a:t>#WhyInformatics</a:t>
            </a:r>
            <a:endParaRPr lang="en-US" sz="1600" b="1" dirty="0">
              <a:solidFill>
                <a:schemeClr val="accent1"/>
              </a:solidFill>
              <a:latin typeface="+mn-lt"/>
              <a:cs typeface="Roboto Regular"/>
            </a:endParaRPr>
          </a:p>
        </p:txBody>
      </p:sp>
    </p:spTree>
    <p:extLst>
      <p:ext uri="{BB962C8B-B14F-4D97-AF65-F5344CB8AC3E}">
        <p14:creationId xmlns:p14="http://schemas.microsoft.com/office/powerpoint/2010/main" val="3832498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39" y="4870450"/>
            <a:ext cx="4235411" cy="103201"/>
          </a:xfrm>
        </p:spPr>
        <p:txBody>
          <a:bodyPr/>
          <a:lstStyle>
            <a:lvl1pPr>
              <a:defRPr>
                <a:solidFill>
                  <a:schemeClr val="accent2"/>
                </a:solidFill>
              </a:defRPr>
            </a:lvl1pPr>
          </a:lstStyle>
          <a:p>
            <a:r>
              <a:rPr lang="en-US"/>
              <a:t>2019 Informatics Summit  |   amia.org</a:t>
            </a:r>
            <a:endParaRPr lang="en-US" dirty="0"/>
          </a:p>
        </p:txBody>
      </p:sp>
      <p:sp>
        <p:nvSpPr>
          <p:cNvPr id="7" name="Text Placeholder 6"/>
          <p:cNvSpPr>
            <a:spLocks noGrp="1"/>
          </p:cNvSpPr>
          <p:nvPr>
            <p:ph type="body" sz="quarter" idx="12"/>
          </p:nvPr>
        </p:nvSpPr>
        <p:spPr>
          <a:xfrm>
            <a:off x="546100" y="2373497"/>
            <a:ext cx="4237011" cy="2212676"/>
          </a:xfrm>
        </p:spPr>
        <p:txBody>
          <a:bodyPr anchor="ctr"/>
          <a:lstStyle>
            <a:lvl1pPr>
              <a:defRPr sz="1800"/>
            </a:lvl1pPr>
          </a:lstStyle>
          <a:p>
            <a:pPr lvl="0"/>
            <a:r>
              <a:rPr lang="en-US" dirty="0"/>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654880" y="2572358"/>
            <a:ext cx="90084" cy="173533"/>
          </a:xfrm>
          <a:prstGeom prst="rect">
            <a:avLst/>
          </a:prstGeom>
        </p:spPr>
      </p:pic>
      <p:sp>
        <p:nvSpPr>
          <p:cNvPr id="8" name="Rectangle 7"/>
          <p:cNvSpPr/>
          <p:nvPr userDrawn="1"/>
        </p:nvSpPr>
        <p:spPr>
          <a:xfrm>
            <a:off x="5888741" y="2516174"/>
            <a:ext cx="2028761" cy="1369606"/>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endParaRPr>
          </a:p>
        </p:txBody>
      </p:sp>
      <p:pic>
        <p:nvPicPr>
          <p:cNvPr id="10" name="Picture 9" descr="twitter-xxl.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610016" y="2930810"/>
            <a:ext cx="185955" cy="185955"/>
          </a:xfrm>
          <a:prstGeom prst="rect">
            <a:avLst/>
          </a:prstGeom>
        </p:spPr>
      </p:pic>
      <p:pic>
        <p:nvPicPr>
          <p:cNvPr id="18" name="Picture 17" descr="linkedin-512.png"/>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624654" y="3292326"/>
            <a:ext cx="150537" cy="150537"/>
          </a:xfrm>
          <a:prstGeom prst="rect">
            <a:avLst/>
          </a:prstGeom>
        </p:spPr>
      </p:pic>
      <p:pic>
        <p:nvPicPr>
          <p:cNvPr id="19" name="Picture 18" descr="youtube-xxl.png"/>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5624654" y="3691046"/>
            <a:ext cx="190499" cy="190499"/>
          </a:xfrm>
          <a:prstGeom prst="rect">
            <a:avLst/>
          </a:prstGeom>
        </p:spPr>
      </p:pic>
      <p:sp>
        <p:nvSpPr>
          <p:cNvPr id="14" name="Rectangle 13"/>
          <p:cNvSpPr/>
          <p:nvPr userDrawn="1"/>
        </p:nvSpPr>
        <p:spPr>
          <a:xfrm>
            <a:off x="5888741" y="4026672"/>
            <a:ext cx="1654299" cy="246221"/>
          </a:xfrm>
          <a:prstGeom prst="rect">
            <a:avLst/>
          </a:prstGeom>
        </p:spPr>
        <p:txBody>
          <a:bodyPr wrap="square" lIns="0" tIns="0" rIns="0" bIns="0">
            <a:spAutoFit/>
          </a:bodyPr>
          <a:lstStyle/>
          <a:p>
            <a:r>
              <a:rPr lang="en-US" sz="1600" b="1" kern="1200" dirty="0">
                <a:solidFill>
                  <a:schemeClr val="accent1"/>
                </a:solidFill>
                <a:latin typeface="+mn-lt"/>
                <a:ea typeface="MS PGothic" pitchFamily="34" charset="-128"/>
                <a:cs typeface="Roboto Regular"/>
              </a:rPr>
              <a:t>#WhyInformatics</a:t>
            </a:r>
            <a:endParaRPr lang="en-US" sz="1600" b="1" dirty="0">
              <a:solidFill>
                <a:schemeClr val="accent1"/>
              </a:solidFill>
              <a:latin typeface="+mn-lt"/>
              <a:cs typeface="Roboto Regular"/>
            </a:endParaRPr>
          </a:p>
        </p:txBody>
      </p:sp>
    </p:spTree>
    <p:extLst>
      <p:ext uri="{BB962C8B-B14F-4D97-AF65-F5344CB8AC3E}">
        <p14:creationId xmlns:p14="http://schemas.microsoft.com/office/powerpoint/2010/main" val="2622233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descr="cover slid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3075" name="Rectangle 3"/>
          <p:cNvSpPr>
            <a:spLocks noGrp="1" noChangeArrowheads="1"/>
          </p:cNvSpPr>
          <p:nvPr>
            <p:ph type="subTitle" idx="1" hasCustomPrompt="1"/>
          </p:nvPr>
        </p:nvSpPr>
        <p:spPr>
          <a:xfrm>
            <a:off x="552920" y="2643161"/>
            <a:ext cx="3093232" cy="215444"/>
          </a:xfrm>
        </p:spPr>
        <p:txBody>
          <a:bodyPr wrap="square" bIns="0" anchor="t">
            <a:spAutoFit/>
          </a:bodyPr>
          <a:lstStyle>
            <a:lvl1pPr marL="0" indent="0" algn="l">
              <a:buFontTx/>
              <a:buNone/>
              <a:defRPr sz="1400" b="0">
                <a:solidFill>
                  <a:schemeClr val="tx1"/>
                </a:solidFill>
                <a:latin typeface="Roboto Regular"/>
                <a:cs typeface="Roboto Regular"/>
              </a:defRPr>
            </a:lvl1pPr>
          </a:lstStyle>
          <a:p>
            <a:r>
              <a:rPr lang="en-US" dirty="0"/>
              <a:t>Date</a:t>
            </a:r>
          </a:p>
        </p:txBody>
      </p:sp>
      <p:sp>
        <p:nvSpPr>
          <p:cNvPr id="3" name="Text Placeholder 2"/>
          <p:cNvSpPr>
            <a:spLocks noGrp="1"/>
          </p:cNvSpPr>
          <p:nvPr>
            <p:ph type="body" sz="quarter" idx="10" hasCustomPrompt="1"/>
          </p:nvPr>
        </p:nvSpPr>
        <p:spPr>
          <a:xfrm>
            <a:off x="553590" y="1297460"/>
            <a:ext cx="4498952" cy="1112108"/>
          </a:xfrm>
        </p:spPr>
        <p:txBody>
          <a:bodyPr anchor="b"/>
          <a:lstStyle>
            <a:lvl1pPr>
              <a:lnSpc>
                <a:spcPct val="90000"/>
              </a:lnSpc>
              <a:spcBef>
                <a:spcPts val="1000"/>
              </a:spcBef>
              <a:defRPr sz="2800" b="1">
                <a:solidFill>
                  <a:schemeClr val="accent1"/>
                </a:solidFill>
                <a:latin typeface="Roboto Regular"/>
                <a:cs typeface="Roboto Regular"/>
              </a:defRPr>
            </a:lvl1pPr>
            <a:lvl2pPr marL="0" indent="0">
              <a:spcBef>
                <a:spcPts val="1000"/>
              </a:spcBef>
              <a:buNone/>
              <a:defRPr sz="1600" b="0">
                <a:solidFill>
                  <a:schemeClr val="accent2"/>
                </a:solidFill>
                <a:latin typeface="Roboto Light"/>
                <a:cs typeface="Roboto Light"/>
              </a:defRPr>
            </a:lvl2pPr>
          </a:lstStyle>
          <a:p>
            <a:pPr lvl="0"/>
            <a:r>
              <a:rPr lang="en-US" dirty="0"/>
              <a:t>Title</a:t>
            </a:r>
          </a:p>
          <a:p>
            <a:pPr lvl="1"/>
            <a:r>
              <a:rPr lang="en-US" dirty="0"/>
              <a:t>Subtitle</a:t>
            </a: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3501838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Holding Slide">
    <p:bg>
      <p:bgPr>
        <a:solidFill>
          <a:schemeClr val="bg1">
            <a:lumMod val="85000"/>
          </a:schemeClr>
        </a:solidFill>
        <a:effectLst/>
      </p:bgPr>
    </p:bg>
    <p:spTree>
      <p:nvGrpSpPr>
        <p:cNvPr id="1" name=""/>
        <p:cNvGrpSpPr/>
        <p:nvPr/>
      </p:nvGrpSpPr>
      <p:grpSpPr>
        <a:xfrm>
          <a:off x="0" y="0"/>
          <a:ext cx="0" cy="0"/>
          <a:chOff x="0" y="0"/>
          <a:chExt cx="0" cy="0"/>
        </a:xfrm>
      </p:grpSpPr>
      <p:pic>
        <p:nvPicPr>
          <p:cNvPr id="3" name="Picture 2" descr="holding slid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4" name="TextBox 3"/>
          <p:cNvSpPr txBox="1"/>
          <p:nvPr userDrawn="1"/>
        </p:nvSpPr>
        <p:spPr>
          <a:xfrm>
            <a:off x="1472239" y="1360180"/>
            <a:ext cx="5588002" cy="830997"/>
          </a:xfrm>
          <a:prstGeom prst="rect">
            <a:avLst/>
          </a:prstGeom>
          <a:noFill/>
        </p:spPr>
        <p:txBody>
          <a:bodyPr wrap="square" lIns="0" tIns="45720" rIns="0" bIns="45720" rtlCol="0">
            <a:spAutoFit/>
          </a:bodyPr>
          <a:lstStyle/>
          <a:p>
            <a:pPr>
              <a:lnSpc>
                <a:spcPct val="100000"/>
              </a:lnSpc>
            </a:pPr>
            <a:r>
              <a:rPr lang="en-US" sz="2400" b="1" dirty="0">
                <a:solidFill>
                  <a:schemeClr val="accent1"/>
                </a:solidFill>
                <a:latin typeface="Roboto Regular"/>
                <a:cs typeface="Roboto Regular"/>
              </a:rPr>
              <a:t>Discovering</a:t>
            </a:r>
            <a:r>
              <a:rPr lang="en-US" sz="2400" dirty="0">
                <a:solidFill>
                  <a:schemeClr val="accent1"/>
                </a:solidFill>
                <a:latin typeface="Roboto Regular"/>
                <a:cs typeface="Roboto Regular"/>
              </a:rPr>
              <a:t> health insights.</a:t>
            </a:r>
          </a:p>
          <a:p>
            <a:pPr marL="0" marR="0" indent="0" algn="l" defTabSz="914400" rtl="0" eaLnBrk="1" fontAlgn="base" latinLnBrk="0" hangingPunct="1">
              <a:lnSpc>
                <a:spcPct val="100000"/>
              </a:lnSpc>
              <a:spcBef>
                <a:spcPct val="0"/>
              </a:spcBef>
              <a:spcAft>
                <a:spcPct val="0"/>
              </a:spcAft>
              <a:buClrTx/>
              <a:buSzTx/>
              <a:buFontTx/>
              <a:buNone/>
              <a:tabLst/>
              <a:defRPr/>
            </a:pPr>
            <a:r>
              <a:rPr lang="en-US" sz="2400" b="1" dirty="0">
                <a:solidFill>
                  <a:schemeClr val="accent1"/>
                </a:solidFill>
                <a:latin typeface="Roboto Regular"/>
                <a:cs typeface="Roboto Regular"/>
              </a:rPr>
              <a:t>Accelerating </a:t>
            </a:r>
            <a:r>
              <a:rPr lang="en-US" sz="2400" dirty="0">
                <a:solidFill>
                  <a:schemeClr val="accent1"/>
                </a:solidFill>
                <a:latin typeface="Roboto Regular"/>
                <a:cs typeface="Roboto Regular"/>
              </a:rPr>
              <a:t>healthcare</a:t>
            </a:r>
            <a:r>
              <a:rPr lang="en-US" sz="2400" baseline="0" dirty="0">
                <a:solidFill>
                  <a:schemeClr val="accent1"/>
                </a:solidFill>
                <a:latin typeface="Roboto Regular"/>
                <a:cs typeface="Roboto Regular"/>
              </a:rPr>
              <a:t> transformation.</a:t>
            </a:r>
            <a:endParaRPr lang="en-US" sz="2400" dirty="0">
              <a:solidFill>
                <a:schemeClr val="accent1"/>
              </a:solidFill>
              <a:latin typeface="Roboto Regular"/>
              <a:cs typeface="Roboto Regular"/>
            </a:endParaRP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3997755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image" Target="../media/image12.png"/><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19" Type="http://schemas.openxmlformats.org/officeDocument/2006/relationships/image" Target="../media/image11.jpeg"/><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background.jpg"/>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3" name="Line 9"/>
          <p:cNvSpPr>
            <a:spLocks noChangeShapeType="1"/>
          </p:cNvSpPr>
          <p:nvPr/>
        </p:nvSpPr>
        <p:spPr bwMode="auto">
          <a:xfrm>
            <a:off x="553590" y="787019"/>
            <a:ext cx="8034356" cy="0"/>
          </a:xfrm>
          <a:prstGeom prst="line">
            <a:avLst/>
          </a:prstGeom>
          <a:noFill/>
          <a:ln w="12700" cmpd="sng">
            <a:solidFill>
              <a:schemeClr val="accent2"/>
            </a:solidFill>
            <a:round/>
            <a:headEnd/>
            <a:tailEnd/>
          </a:ln>
        </p:spPr>
        <p:txBody>
          <a:bodyPr wrap="none" anchor="ctr"/>
          <a:lstStyle/>
          <a:p>
            <a:pPr>
              <a:defRPr/>
            </a:pPr>
            <a:endParaRPr lang="en-US">
              <a:latin typeface="Arial" pitchFamily="-109" charset="0"/>
            </a:endParaRPr>
          </a:p>
        </p:txBody>
      </p:sp>
      <p:sp>
        <p:nvSpPr>
          <p:cNvPr id="1028" name="Rectangle 2"/>
          <p:cNvSpPr>
            <a:spLocks noGrp="1" noChangeArrowheads="1"/>
          </p:cNvSpPr>
          <p:nvPr>
            <p:ph type="title"/>
          </p:nvPr>
        </p:nvSpPr>
        <p:spPr bwMode="auto">
          <a:xfrm>
            <a:off x="547080" y="399556"/>
            <a:ext cx="6777732" cy="320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p>
            <a:pPr lvl="0"/>
            <a:endParaRPr lang="en-US" dirty="0"/>
          </a:p>
        </p:txBody>
      </p:sp>
      <p:sp>
        <p:nvSpPr>
          <p:cNvPr id="1029" name="Rectangle 3"/>
          <p:cNvSpPr>
            <a:spLocks noGrp="1" noChangeArrowheads="1"/>
          </p:cNvSpPr>
          <p:nvPr>
            <p:ph type="body" idx="1"/>
          </p:nvPr>
        </p:nvSpPr>
        <p:spPr bwMode="auto">
          <a:xfrm>
            <a:off x="547078" y="939255"/>
            <a:ext cx="8056359" cy="35709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 </a:t>
            </a:r>
          </a:p>
          <a:p>
            <a:pPr lvl="4"/>
            <a:r>
              <a:rPr lang="en-US" dirty="0"/>
              <a:t>F</a:t>
            </a:r>
            <a:r>
              <a:rPr lang="en-US" b="0" dirty="0"/>
              <a:t>ifth level</a:t>
            </a:r>
            <a:endParaRPr kumimoji="0" lang="en-US" sz="1400" b="0" i="0" u="none" strike="noStrike" kern="0" cap="none" spc="0" normalizeH="0" baseline="0" noProof="0" dirty="0">
              <a:ln>
                <a:noFill/>
              </a:ln>
              <a:solidFill>
                <a:srgbClr val="727274"/>
              </a:solidFill>
              <a:effectLst/>
              <a:uLnTx/>
              <a:uFillTx/>
              <a:latin typeface="+mn-lt"/>
              <a:ea typeface="ＭＳ Ｐゴシック"/>
            </a:endParaRPr>
          </a:p>
        </p:txBody>
      </p:sp>
      <p:sp>
        <p:nvSpPr>
          <p:cNvPr id="1030"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8"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pic>
        <p:nvPicPr>
          <p:cNvPr id="7" name="Picture 6" descr="amia-logo_color.png"/>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475838" y="384420"/>
            <a:ext cx="1132702" cy="287299"/>
          </a:xfrm>
          <a:prstGeom prst="rect">
            <a:avLst/>
          </a:prstGeom>
        </p:spPr>
      </p:pic>
    </p:spTree>
  </p:cSld>
  <p:clrMap bg1="lt1" tx1="dk1" bg2="lt2" tx2="dk2" accent1="accent1" accent2="accent2" accent3="accent3" accent4="accent4" accent5="accent5" accent6="accent6" hlink="hlink" folHlink="folHlink"/>
  <p:sldLayoutIdLst>
    <p:sldLayoutId id="2147484515" r:id="rId1"/>
    <p:sldLayoutId id="2147484584" r:id="rId2"/>
    <p:sldLayoutId id="2147484522" r:id="rId3"/>
    <p:sldLayoutId id="2147484517" r:id="rId4"/>
    <p:sldLayoutId id="2147484518" r:id="rId5"/>
    <p:sldLayoutId id="2147484588" r:id="rId6"/>
    <p:sldLayoutId id="2147484589" r:id="rId7"/>
  </p:sldLayoutIdLst>
  <p:hf hdr="0" dt="0"/>
  <p:txStyles>
    <p:titleStyle>
      <a:lvl1pPr algn="l" rtl="0" eaLnBrk="1" fontAlgn="base" hangingPunct="1">
        <a:lnSpc>
          <a:spcPct val="80000"/>
        </a:lnSpc>
        <a:spcBef>
          <a:spcPct val="0"/>
        </a:spcBef>
        <a:spcAft>
          <a:spcPct val="0"/>
        </a:spcAft>
        <a:defRPr sz="2600" b="1" i="0">
          <a:solidFill>
            <a:schemeClr val="accent1"/>
          </a:solidFill>
          <a:latin typeface="+mj-lt"/>
          <a:ea typeface="MS PGothic" pitchFamily="34" charset="-128"/>
          <a:cs typeface="Roboto Regular"/>
        </a:defRPr>
      </a:lvl1pPr>
      <a:lvl2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2pPr>
      <a:lvl3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3pPr>
      <a:lvl4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4pPr>
      <a:lvl5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5pPr>
      <a:lvl6pPr marL="4572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6pPr>
      <a:lvl7pPr marL="9144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7pPr>
      <a:lvl8pPr marL="13716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8pPr>
      <a:lvl9pPr marL="18288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9pPr>
    </p:titleStyle>
    <p:body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background.jpg"/>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0" y="14942"/>
            <a:ext cx="9144000" cy="5143500"/>
          </a:xfrm>
          <a:prstGeom prst="rect">
            <a:avLst/>
          </a:prstGeom>
        </p:spPr>
      </p:pic>
      <p:sp>
        <p:nvSpPr>
          <p:cNvPr id="13" name="Line 9"/>
          <p:cNvSpPr>
            <a:spLocks noChangeShapeType="1"/>
          </p:cNvSpPr>
          <p:nvPr/>
        </p:nvSpPr>
        <p:spPr bwMode="auto">
          <a:xfrm>
            <a:off x="553590" y="787019"/>
            <a:ext cx="8034356" cy="0"/>
          </a:xfrm>
          <a:prstGeom prst="line">
            <a:avLst/>
          </a:prstGeom>
          <a:noFill/>
          <a:ln w="12700" cmpd="sng">
            <a:solidFill>
              <a:schemeClr val="accent2"/>
            </a:solidFill>
            <a:round/>
            <a:headEnd/>
            <a:tailEnd/>
          </a:ln>
        </p:spPr>
        <p:txBody>
          <a:bodyPr wrap="none" anchor="ctr"/>
          <a:lstStyle/>
          <a:p>
            <a:pPr>
              <a:defRPr/>
            </a:pPr>
            <a:endParaRPr lang="en-US">
              <a:latin typeface="Arial" pitchFamily="-109" charset="0"/>
            </a:endParaRPr>
          </a:p>
        </p:txBody>
      </p:sp>
      <p:sp>
        <p:nvSpPr>
          <p:cNvPr id="1028" name="Rectangle 2"/>
          <p:cNvSpPr>
            <a:spLocks noGrp="1" noChangeArrowheads="1"/>
          </p:cNvSpPr>
          <p:nvPr>
            <p:ph type="title"/>
          </p:nvPr>
        </p:nvSpPr>
        <p:spPr bwMode="auto">
          <a:xfrm>
            <a:off x="547080" y="386220"/>
            <a:ext cx="6777732" cy="333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p>
            <a:pPr lvl="0"/>
            <a:endParaRPr lang="en-US" dirty="0"/>
          </a:p>
        </p:txBody>
      </p:sp>
      <p:sp>
        <p:nvSpPr>
          <p:cNvPr id="1029" name="Rectangle 3"/>
          <p:cNvSpPr>
            <a:spLocks noGrp="1" noChangeArrowheads="1"/>
          </p:cNvSpPr>
          <p:nvPr>
            <p:ph type="body" idx="1"/>
          </p:nvPr>
        </p:nvSpPr>
        <p:spPr bwMode="auto">
          <a:xfrm>
            <a:off x="547080" y="939255"/>
            <a:ext cx="8056359" cy="35709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 </a:t>
            </a:r>
          </a:p>
          <a:p>
            <a:pPr lvl="4"/>
            <a:r>
              <a:rPr lang="en-US" dirty="0"/>
              <a:t>F</a:t>
            </a:r>
            <a:r>
              <a:rPr lang="en-US" b="0" dirty="0"/>
              <a:t>ifth level</a:t>
            </a:r>
            <a:endParaRPr kumimoji="0" lang="en-US" sz="1400" b="0" i="0" u="none" strike="noStrike" kern="0" cap="none" spc="0" normalizeH="0" baseline="0" noProof="0" dirty="0">
              <a:ln>
                <a:noFill/>
              </a:ln>
              <a:solidFill>
                <a:srgbClr val="727274"/>
              </a:solidFill>
              <a:effectLst/>
              <a:uLnTx/>
              <a:uFillTx/>
              <a:latin typeface="+mn-lt"/>
              <a:ea typeface="ＭＳ Ｐゴシック"/>
            </a:endParaRPr>
          </a:p>
        </p:txBody>
      </p:sp>
      <p:sp>
        <p:nvSpPr>
          <p:cNvPr id="1030"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8"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pic>
        <p:nvPicPr>
          <p:cNvPr id="7" name="Picture 6" descr="amia-logo_color.png"/>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7475838" y="384421"/>
            <a:ext cx="1132702" cy="287299"/>
          </a:xfrm>
          <a:prstGeom prst="rect">
            <a:avLst/>
          </a:prstGeom>
        </p:spPr>
      </p:pic>
    </p:spTree>
    <p:extLst>
      <p:ext uri="{BB962C8B-B14F-4D97-AF65-F5344CB8AC3E}">
        <p14:creationId xmlns:p14="http://schemas.microsoft.com/office/powerpoint/2010/main" val="3148664903"/>
      </p:ext>
    </p:extLst>
  </p:cSld>
  <p:clrMap bg1="lt1" tx1="dk1" bg2="lt2" tx2="dk2" accent1="accent1" accent2="accent2" accent3="accent3" accent4="accent4" accent5="accent5" accent6="accent6" hlink="hlink" folHlink="folHlink"/>
  <p:sldLayoutIdLst>
    <p:sldLayoutId id="2147484591" r:id="rId1"/>
    <p:sldLayoutId id="2147484592" r:id="rId2"/>
    <p:sldLayoutId id="2147484593" r:id="rId3"/>
    <p:sldLayoutId id="2147484594" r:id="rId4"/>
    <p:sldLayoutId id="2147484595" r:id="rId5"/>
    <p:sldLayoutId id="2147484596" r:id="rId6"/>
    <p:sldLayoutId id="2147484597" r:id="rId7"/>
    <p:sldLayoutId id="2147484598" r:id="rId8"/>
    <p:sldLayoutId id="2147484599" r:id="rId9"/>
    <p:sldLayoutId id="2147484600" r:id="rId10"/>
    <p:sldLayoutId id="2147484601" r:id="rId11"/>
    <p:sldLayoutId id="2147484602" r:id="rId12"/>
    <p:sldLayoutId id="2147484603" r:id="rId13"/>
    <p:sldLayoutId id="2147484604" r:id="rId14"/>
    <p:sldLayoutId id="2147484605" r:id="rId15"/>
    <p:sldLayoutId id="2147484606" r:id="rId16"/>
    <p:sldLayoutId id="2147484607" r:id="rId17"/>
  </p:sldLayoutIdLst>
  <p:hf hdr="0" dt="0"/>
  <p:txStyles>
    <p:titleStyle>
      <a:lvl1pPr algn="l" rtl="0" eaLnBrk="1" fontAlgn="base" hangingPunct="1">
        <a:lnSpc>
          <a:spcPct val="80000"/>
        </a:lnSpc>
        <a:spcBef>
          <a:spcPct val="0"/>
        </a:spcBef>
        <a:spcAft>
          <a:spcPct val="0"/>
        </a:spcAft>
        <a:defRPr sz="2600" b="1" i="0">
          <a:solidFill>
            <a:schemeClr val="accent1"/>
          </a:solidFill>
          <a:latin typeface="Roboto Regular"/>
          <a:ea typeface="MS PGothic" pitchFamily="34" charset="-128"/>
          <a:cs typeface="Roboto Regular"/>
        </a:defRPr>
      </a:lvl1pPr>
      <a:lvl2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2pPr>
      <a:lvl3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3pPr>
      <a:lvl4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4pPr>
      <a:lvl5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5pPr>
      <a:lvl6pPr marL="4572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6pPr>
      <a:lvl7pPr marL="9144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7pPr>
      <a:lvl8pPr marL="13716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8pPr>
      <a:lvl9pPr marL="18288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9pPr>
    </p:titleStyle>
    <p:bodyStyle>
      <a:lvl1pPr marL="0" indent="0" algn="l" rtl="0" eaLnBrk="1" fontAlgn="base" hangingPunct="1">
        <a:spcBef>
          <a:spcPts val="1200"/>
        </a:spcBef>
        <a:spcAft>
          <a:spcPct val="0"/>
        </a:spcAft>
        <a:defRPr sz="1800">
          <a:solidFill>
            <a:schemeClr val="tx1"/>
          </a:solidFill>
          <a:latin typeface="Roboto Regular"/>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4.xml"/><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91A10BCE-D490-8D43-98BC-26011DDD8721}"/>
              </a:ext>
            </a:extLst>
          </p:cNvPr>
          <p:cNvSpPr>
            <a:spLocks noGrp="1"/>
          </p:cNvSpPr>
          <p:nvPr>
            <p:ph type="subTitle" idx="1"/>
          </p:nvPr>
        </p:nvSpPr>
        <p:spPr>
          <a:xfrm>
            <a:off x="553591" y="2326043"/>
            <a:ext cx="5568076" cy="984885"/>
          </a:xfrm>
        </p:spPr>
        <p:txBody>
          <a:bodyPr/>
          <a:lstStyle/>
          <a:p>
            <a:r>
              <a:rPr lang="en-US" b="0" dirty="0"/>
              <a:t>Presenter</a:t>
            </a:r>
            <a:r>
              <a:rPr lang="en-US" dirty="0"/>
              <a:t> : </a:t>
            </a:r>
            <a:r>
              <a:rPr lang="en-US" i="1" dirty="0"/>
              <a:t>Mani Sotoodeh</a:t>
            </a:r>
            <a:r>
              <a:rPr lang="en-US" dirty="0"/>
              <a:t>			</a:t>
            </a:r>
          </a:p>
          <a:p>
            <a:pPr lvl="1"/>
            <a:r>
              <a:rPr lang="en-US" sz="1400" dirty="0">
                <a:solidFill>
                  <a:schemeClr val="accent6"/>
                </a:solidFill>
              </a:rPr>
              <a:t>Institution</a:t>
            </a:r>
            <a:r>
              <a:rPr lang="fa-IR" dirty="0"/>
              <a:t> : </a:t>
            </a:r>
            <a:r>
              <a:rPr lang="en-US" sz="1400" b="1" i="1" dirty="0">
                <a:solidFill>
                  <a:schemeClr val="accent6"/>
                </a:solidFill>
              </a:rPr>
              <a:t>Department of Computer Science - Emory University</a:t>
            </a:r>
            <a:endParaRPr lang="fa-IR" b="1" i="1" dirty="0">
              <a:solidFill>
                <a:schemeClr val="accent6"/>
              </a:solidFill>
            </a:endParaRPr>
          </a:p>
          <a:p>
            <a:pPr lvl="1"/>
            <a:r>
              <a:rPr lang="en-US" sz="1400" dirty="0">
                <a:solidFill>
                  <a:schemeClr val="tx1"/>
                </a:solidFill>
              </a:rPr>
              <a:t>Twitter</a:t>
            </a:r>
            <a:r>
              <a:rPr lang="en-US" dirty="0"/>
              <a:t>: </a:t>
            </a:r>
            <a:r>
              <a:rPr lang="en-US" b="1" dirty="0">
                <a:solidFill>
                  <a:schemeClr val="tx1"/>
                </a:solidFill>
              </a:rPr>
              <a:t>@</a:t>
            </a:r>
            <a:r>
              <a:rPr lang="en-US" b="1" u="sng" dirty="0">
                <a:solidFill>
                  <a:schemeClr val="tx1"/>
                </a:solidFill>
              </a:rPr>
              <a:t>Manis29467226</a:t>
            </a:r>
            <a:r>
              <a:rPr lang="en-US" b="1" dirty="0"/>
              <a:t>	</a:t>
            </a:r>
            <a:r>
              <a:rPr lang="en-US" dirty="0"/>
              <a:t>		</a:t>
            </a:r>
            <a:endParaRPr lang="fa-IR" dirty="0"/>
          </a:p>
          <a:p>
            <a:pPr lvl="1"/>
            <a:r>
              <a:rPr lang="en-US" dirty="0">
                <a:solidFill>
                  <a:schemeClr val="tx1"/>
                </a:solidFill>
              </a:rPr>
              <a:t>#IS19</a:t>
            </a:r>
          </a:p>
        </p:txBody>
      </p:sp>
      <p:sp>
        <p:nvSpPr>
          <p:cNvPr id="5" name="Text Placeholder 4">
            <a:extLst>
              <a:ext uri="{FF2B5EF4-FFF2-40B4-BE49-F238E27FC236}">
                <a16:creationId xmlns:a16="http://schemas.microsoft.com/office/drawing/2014/main" id="{D95F18BA-2797-3349-948B-001C06C115A3}"/>
              </a:ext>
            </a:extLst>
          </p:cNvPr>
          <p:cNvSpPr>
            <a:spLocks noGrp="1"/>
          </p:cNvSpPr>
          <p:nvPr>
            <p:ph type="body" sz="quarter" idx="10"/>
          </p:nvPr>
        </p:nvSpPr>
        <p:spPr/>
        <p:txBody>
          <a:bodyPr/>
          <a:lstStyle/>
          <a:p>
            <a:endParaRPr lang="en-US" dirty="0"/>
          </a:p>
          <a:p>
            <a:r>
              <a:rPr lang="en-US" dirty="0"/>
              <a:t>Improving Length of Stay Prediction </a:t>
            </a:r>
          </a:p>
          <a:p>
            <a:r>
              <a:rPr lang="en-US" dirty="0"/>
              <a:t>Using a Hidden Markov Model</a:t>
            </a:r>
          </a:p>
          <a:p>
            <a:r>
              <a:rPr lang="en-US" sz="1200" dirty="0">
                <a:solidFill>
                  <a:schemeClr val="tx1"/>
                </a:solidFill>
              </a:rPr>
              <a:t>S04</a:t>
            </a:r>
          </a:p>
          <a:p>
            <a:r>
              <a:rPr lang="en-US" sz="1200" b="0" dirty="0">
                <a:solidFill>
                  <a:schemeClr val="accent6"/>
                </a:solidFill>
              </a:rPr>
              <a:t>Machine Learning in Clinical Predictive Modeling I</a:t>
            </a:r>
            <a:endParaRPr lang="en-US" sz="1200" dirty="0">
              <a:solidFill>
                <a:schemeClr val="accent6"/>
              </a:solidFill>
            </a:endParaRPr>
          </a:p>
        </p:txBody>
      </p:sp>
      <p:pic>
        <p:nvPicPr>
          <p:cNvPr id="13" name="Picture 12">
            <a:extLst>
              <a:ext uri="{FF2B5EF4-FFF2-40B4-BE49-F238E27FC236}">
                <a16:creationId xmlns:a16="http://schemas.microsoft.com/office/drawing/2014/main" id="{E857173E-65B3-E04E-9440-9BEAF9E13263}"/>
              </a:ext>
            </a:extLst>
          </p:cNvPr>
          <p:cNvPicPr>
            <a:picLocks noChangeAspect="1"/>
          </p:cNvPicPr>
          <p:nvPr/>
        </p:nvPicPr>
        <p:blipFill>
          <a:blip r:embed="rId2"/>
          <a:stretch>
            <a:fillRect/>
          </a:stretch>
        </p:blipFill>
        <p:spPr>
          <a:xfrm>
            <a:off x="6785811" y="0"/>
            <a:ext cx="2358189" cy="3049382"/>
          </a:xfrm>
          <a:prstGeom prst="rect">
            <a:avLst/>
          </a:prstGeom>
        </p:spPr>
      </p:pic>
    </p:spTree>
    <p:extLst>
      <p:ext uri="{BB962C8B-B14F-4D97-AF65-F5344CB8AC3E}">
        <p14:creationId xmlns:p14="http://schemas.microsoft.com/office/powerpoint/2010/main" val="1877897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Optimum # of states"/>
          <p:cNvSpPr txBox="1">
            <a:spLocks noGrp="1"/>
          </p:cNvSpPr>
          <p:nvPr>
            <p:ph type="title"/>
          </p:nvPr>
        </p:nvSpPr>
        <p:spPr>
          <a:prstGeom prst="rect">
            <a:avLst/>
          </a:prstGeom>
        </p:spPr>
        <p:txBody>
          <a:bodyPr/>
          <a:lstStyle/>
          <a:p>
            <a:r>
              <a:rPr lang="en-US" dirty="0"/>
              <a:t>Design choices - </a:t>
            </a:r>
            <a:r>
              <a:rPr dirty="0"/>
              <a:t>Optimum # of states</a:t>
            </a:r>
          </a:p>
        </p:txBody>
      </p:sp>
      <p:pic>
        <p:nvPicPr>
          <p:cNvPr id="146" name="Screen Shot 2018-10-02 at 17.00.56.png" descr="Screen Shot 2018-10-02 at 17.00.56.png"/>
          <p:cNvPicPr>
            <a:picLocks noChangeAspect="1"/>
          </p:cNvPicPr>
          <p:nvPr/>
        </p:nvPicPr>
        <p:blipFill rotWithShape="1">
          <a:blip r:embed="rId2">
            <a:extLst/>
          </a:blip>
          <a:srcRect l="52456" r="1478" b="19477"/>
          <a:stretch/>
        </p:blipFill>
        <p:spPr>
          <a:xfrm>
            <a:off x="79799" y="874967"/>
            <a:ext cx="3169239" cy="2256688"/>
          </a:xfrm>
          <a:prstGeom prst="rect">
            <a:avLst/>
          </a:prstGeom>
          <a:ln w="12700">
            <a:miter lim="400000"/>
          </a:ln>
        </p:spPr>
      </p:pic>
      <p:pic>
        <p:nvPicPr>
          <p:cNvPr id="147" name="Screen Shot 2018-10-02 at 17.03.24.png" descr="Screen Shot 2018-10-02 at 17.03.24.png"/>
          <p:cNvPicPr>
            <a:picLocks noChangeAspect="1"/>
          </p:cNvPicPr>
          <p:nvPr/>
        </p:nvPicPr>
        <p:blipFill rotWithShape="1">
          <a:blip r:embed="rId3">
            <a:extLst/>
          </a:blip>
          <a:srcRect l="68949" t="-3727" r="2214" b="15611"/>
          <a:stretch/>
        </p:blipFill>
        <p:spPr>
          <a:xfrm>
            <a:off x="3284038" y="1351141"/>
            <a:ext cx="2854496" cy="2165618"/>
          </a:xfrm>
          <a:prstGeom prst="rect">
            <a:avLst/>
          </a:prstGeom>
          <a:ln w="12700">
            <a:miter lim="400000"/>
          </a:ln>
        </p:spPr>
      </p:pic>
      <p:pic>
        <p:nvPicPr>
          <p:cNvPr id="6" name="Screen Shot 2018-10-02 at 17.03.24.png" descr="Screen Shot 2018-10-02 at 17.03.24.png">
            <a:extLst>
              <a:ext uri="{FF2B5EF4-FFF2-40B4-BE49-F238E27FC236}">
                <a16:creationId xmlns:a16="http://schemas.microsoft.com/office/drawing/2014/main" id="{53F548B1-52FF-E14B-9C5A-B9722AAA866F}"/>
              </a:ext>
            </a:extLst>
          </p:cNvPr>
          <p:cNvPicPr>
            <a:picLocks noChangeAspect="1"/>
          </p:cNvPicPr>
          <p:nvPr/>
        </p:nvPicPr>
        <p:blipFill rotWithShape="1">
          <a:blip r:embed="rId3">
            <a:extLst/>
          </a:blip>
          <a:srcRect l="1970" t="-798" r="69631" b="15777"/>
          <a:stretch/>
        </p:blipFill>
        <p:spPr>
          <a:xfrm>
            <a:off x="6173535" y="2467432"/>
            <a:ext cx="2823449" cy="2098655"/>
          </a:xfrm>
          <a:prstGeom prst="rect">
            <a:avLst/>
          </a:prstGeom>
          <a:ln w="12700">
            <a:miter lim="400000"/>
          </a:ln>
        </p:spPr>
      </p:pic>
      <p:sp>
        <p:nvSpPr>
          <p:cNvPr id="2" name="TextBox 1">
            <a:extLst>
              <a:ext uri="{FF2B5EF4-FFF2-40B4-BE49-F238E27FC236}">
                <a16:creationId xmlns:a16="http://schemas.microsoft.com/office/drawing/2014/main" id="{FF530B50-56CE-3A46-9156-2F18F994249B}"/>
              </a:ext>
            </a:extLst>
          </p:cNvPr>
          <p:cNvSpPr txBox="1"/>
          <p:nvPr/>
        </p:nvSpPr>
        <p:spPr>
          <a:xfrm>
            <a:off x="251082" y="3519700"/>
            <a:ext cx="2900680" cy="461665"/>
          </a:xfrm>
          <a:prstGeom prst="rect">
            <a:avLst/>
          </a:prstGeom>
          <a:noFill/>
          <a:ln w="38100">
            <a:solidFill>
              <a:srgbClr val="C00000"/>
            </a:solidFill>
          </a:ln>
        </p:spPr>
        <p:txBody>
          <a:bodyPr wrap="square" rtlCol="0">
            <a:spAutoFit/>
          </a:bodyPr>
          <a:lstStyle/>
          <a:p>
            <a:r>
              <a:rPr lang="en-US" dirty="0"/>
              <a:t>Likelihood Value</a:t>
            </a:r>
          </a:p>
        </p:txBody>
      </p:sp>
      <p:sp>
        <p:nvSpPr>
          <p:cNvPr id="3" name="TextBox 2">
            <a:extLst>
              <a:ext uri="{FF2B5EF4-FFF2-40B4-BE49-F238E27FC236}">
                <a16:creationId xmlns:a16="http://schemas.microsoft.com/office/drawing/2014/main" id="{189D7308-730E-224F-ABCE-9A530754C18E}"/>
              </a:ext>
            </a:extLst>
          </p:cNvPr>
          <p:cNvSpPr txBox="1"/>
          <p:nvPr/>
        </p:nvSpPr>
        <p:spPr>
          <a:xfrm>
            <a:off x="3284038" y="3692778"/>
            <a:ext cx="2854496" cy="954107"/>
          </a:xfrm>
          <a:prstGeom prst="rect">
            <a:avLst/>
          </a:prstGeom>
          <a:noFill/>
          <a:ln w="38100">
            <a:solidFill>
              <a:srgbClr val="C00000"/>
            </a:solidFill>
          </a:ln>
        </p:spPr>
        <p:txBody>
          <a:bodyPr wrap="square" rtlCol="0">
            <a:spAutoFit/>
          </a:bodyPr>
          <a:lstStyle/>
          <a:p>
            <a:r>
              <a:rPr lang="en-US" sz="1400" b="1" dirty="0"/>
              <a:t>Average of variance of LOS of Patients belonging to one start-end pair , averaged across all pairs</a:t>
            </a:r>
          </a:p>
        </p:txBody>
      </p:sp>
      <p:sp>
        <p:nvSpPr>
          <p:cNvPr id="7" name="TextBox 6">
            <a:extLst>
              <a:ext uri="{FF2B5EF4-FFF2-40B4-BE49-F238E27FC236}">
                <a16:creationId xmlns:a16="http://schemas.microsoft.com/office/drawing/2014/main" id="{C4DEE66C-7E18-B948-8CA8-FCC573FD274D}"/>
              </a:ext>
            </a:extLst>
          </p:cNvPr>
          <p:cNvSpPr txBox="1"/>
          <p:nvPr/>
        </p:nvSpPr>
        <p:spPr>
          <a:xfrm>
            <a:off x="1278466" y="3008544"/>
            <a:ext cx="1157593" cy="246221"/>
          </a:xfrm>
          <a:prstGeom prst="rect">
            <a:avLst/>
          </a:prstGeom>
          <a:solidFill>
            <a:schemeClr val="bg1"/>
          </a:solidFill>
        </p:spPr>
        <p:txBody>
          <a:bodyPr wrap="square" rtlCol="0">
            <a:spAutoFit/>
          </a:bodyPr>
          <a:lstStyle/>
          <a:p>
            <a:r>
              <a:rPr lang="en-US" sz="1000" dirty="0"/>
              <a:t>Number of states</a:t>
            </a:r>
          </a:p>
        </p:txBody>
      </p:sp>
      <p:sp>
        <p:nvSpPr>
          <p:cNvPr id="11" name="TextBox 10">
            <a:extLst>
              <a:ext uri="{FF2B5EF4-FFF2-40B4-BE49-F238E27FC236}">
                <a16:creationId xmlns:a16="http://schemas.microsoft.com/office/drawing/2014/main" id="{64D22412-43BC-4C45-8E3D-FE2D63C81A39}"/>
              </a:ext>
            </a:extLst>
          </p:cNvPr>
          <p:cNvSpPr txBox="1"/>
          <p:nvPr/>
        </p:nvSpPr>
        <p:spPr>
          <a:xfrm>
            <a:off x="4245312" y="3395119"/>
            <a:ext cx="1157593" cy="246221"/>
          </a:xfrm>
          <a:prstGeom prst="rect">
            <a:avLst/>
          </a:prstGeom>
          <a:solidFill>
            <a:schemeClr val="bg1"/>
          </a:solidFill>
        </p:spPr>
        <p:txBody>
          <a:bodyPr wrap="square" rtlCol="0">
            <a:spAutoFit/>
          </a:bodyPr>
          <a:lstStyle/>
          <a:p>
            <a:r>
              <a:rPr lang="en-US" sz="1000" dirty="0"/>
              <a:t>Number of states</a:t>
            </a:r>
          </a:p>
        </p:txBody>
      </p:sp>
      <p:sp>
        <p:nvSpPr>
          <p:cNvPr id="12" name="TextBox 11">
            <a:extLst>
              <a:ext uri="{FF2B5EF4-FFF2-40B4-BE49-F238E27FC236}">
                <a16:creationId xmlns:a16="http://schemas.microsoft.com/office/drawing/2014/main" id="{31A8AC2C-AA43-6540-896F-FE7FDA036090}"/>
              </a:ext>
            </a:extLst>
          </p:cNvPr>
          <p:cNvSpPr txBox="1"/>
          <p:nvPr/>
        </p:nvSpPr>
        <p:spPr>
          <a:xfrm>
            <a:off x="7179823" y="4473807"/>
            <a:ext cx="1157593" cy="246221"/>
          </a:xfrm>
          <a:prstGeom prst="rect">
            <a:avLst/>
          </a:prstGeom>
          <a:solidFill>
            <a:schemeClr val="bg1"/>
          </a:solidFill>
        </p:spPr>
        <p:txBody>
          <a:bodyPr wrap="square" rtlCol="0">
            <a:spAutoFit/>
          </a:bodyPr>
          <a:lstStyle/>
          <a:p>
            <a:r>
              <a:rPr lang="en-US" sz="1000" dirty="0"/>
              <a:t>Number of states</a:t>
            </a:r>
          </a:p>
        </p:txBody>
      </p:sp>
      <p:sp>
        <p:nvSpPr>
          <p:cNvPr id="8" name="TextBox 7">
            <a:extLst>
              <a:ext uri="{FF2B5EF4-FFF2-40B4-BE49-F238E27FC236}">
                <a16:creationId xmlns:a16="http://schemas.microsoft.com/office/drawing/2014/main" id="{07B652DC-F057-014F-9EE6-4868B05F04D0}"/>
              </a:ext>
            </a:extLst>
          </p:cNvPr>
          <p:cNvSpPr txBox="1"/>
          <p:nvPr/>
        </p:nvSpPr>
        <p:spPr>
          <a:xfrm>
            <a:off x="7324812" y="2556743"/>
            <a:ext cx="1222182" cy="338554"/>
          </a:xfrm>
          <a:prstGeom prst="rect">
            <a:avLst/>
          </a:prstGeom>
          <a:noFill/>
        </p:spPr>
        <p:txBody>
          <a:bodyPr wrap="square" rtlCol="0">
            <a:spAutoFit/>
          </a:bodyPr>
          <a:lstStyle/>
          <a:p>
            <a:r>
              <a:rPr lang="en-US" sz="800" dirty="0"/>
              <a:t>Number of states = 8</a:t>
            </a:r>
          </a:p>
          <a:p>
            <a:endParaRPr lang="en-US" sz="800" dirty="0"/>
          </a:p>
        </p:txBody>
      </p:sp>
      <p:sp>
        <p:nvSpPr>
          <p:cNvPr id="9" name="Multiply 8">
            <a:extLst>
              <a:ext uri="{FF2B5EF4-FFF2-40B4-BE49-F238E27FC236}">
                <a16:creationId xmlns:a16="http://schemas.microsoft.com/office/drawing/2014/main" id="{1B356552-734C-1F4A-82E0-B69C28433FA3}"/>
              </a:ext>
            </a:extLst>
          </p:cNvPr>
          <p:cNvSpPr/>
          <p:nvPr/>
        </p:nvSpPr>
        <p:spPr>
          <a:xfrm flipH="1" flipV="1">
            <a:off x="8398765" y="2570378"/>
            <a:ext cx="148230" cy="15564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5" name="Multiply 14">
            <a:extLst>
              <a:ext uri="{FF2B5EF4-FFF2-40B4-BE49-F238E27FC236}">
                <a16:creationId xmlns:a16="http://schemas.microsoft.com/office/drawing/2014/main" id="{A1369B1C-9200-0740-8994-870121F99F6F}"/>
              </a:ext>
            </a:extLst>
          </p:cNvPr>
          <p:cNvSpPr/>
          <p:nvPr/>
        </p:nvSpPr>
        <p:spPr>
          <a:xfrm flipH="1" flipV="1">
            <a:off x="5542714" y="2247850"/>
            <a:ext cx="148230" cy="15564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6" name="Multiply 15">
            <a:extLst>
              <a:ext uri="{FF2B5EF4-FFF2-40B4-BE49-F238E27FC236}">
                <a16:creationId xmlns:a16="http://schemas.microsoft.com/office/drawing/2014/main" id="{018351E2-F538-0543-A771-50BD3ED42EE4}"/>
              </a:ext>
            </a:extLst>
          </p:cNvPr>
          <p:cNvSpPr/>
          <p:nvPr/>
        </p:nvSpPr>
        <p:spPr>
          <a:xfrm flipH="1" flipV="1">
            <a:off x="2646475" y="1127834"/>
            <a:ext cx="148230" cy="15564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8" name="TextBox 17">
            <a:extLst>
              <a:ext uri="{FF2B5EF4-FFF2-40B4-BE49-F238E27FC236}">
                <a16:creationId xmlns:a16="http://schemas.microsoft.com/office/drawing/2014/main" id="{1D91016B-09B1-2B42-B278-5D55063ED6A3}"/>
              </a:ext>
            </a:extLst>
          </p:cNvPr>
          <p:cNvSpPr txBox="1"/>
          <p:nvPr/>
        </p:nvSpPr>
        <p:spPr>
          <a:xfrm>
            <a:off x="4565258" y="2528073"/>
            <a:ext cx="1222182" cy="338554"/>
          </a:xfrm>
          <a:prstGeom prst="rect">
            <a:avLst/>
          </a:prstGeom>
          <a:noFill/>
        </p:spPr>
        <p:txBody>
          <a:bodyPr wrap="square" rtlCol="0">
            <a:spAutoFit/>
          </a:bodyPr>
          <a:lstStyle/>
          <a:p>
            <a:r>
              <a:rPr lang="en-US" sz="800" dirty="0"/>
              <a:t>Number of states = 8</a:t>
            </a:r>
          </a:p>
          <a:p>
            <a:endParaRPr lang="en-US" sz="800" dirty="0"/>
          </a:p>
        </p:txBody>
      </p:sp>
      <p:sp>
        <p:nvSpPr>
          <p:cNvPr id="19" name="TextBox 18">
            <a:extLst>
              <a:ext uri="{FF2B5EF4-FFF2-40B4-BE49-F238E27FC236}">
                <a16:creationId xmlns:a16="http://schemas.microsoft.com/office/drawing/2014/main" id="{61051DF3-A74B-204C-9EDB-F1564BF23EDF}"/>
              </a:ext>
            </a:extLst>
          </p:cNvPr>
          <p:cNvSpPr txBox="1"/>
          <p:nvPr/>
        </p:nvSpPr>
        <p:spPr>
          <a:xfrm>
            <a:off x="1572523" y="1068527"/>
            <a:ext cx="1222182" cy="338554"/>
          </a:xfrm>
          <a:prstGeom prst="rect">
            <a:avLst/>
          </a:prstGeom>
          <a:noFill/>
        </p:spPr>
        <p:txBody>
          <a:bodyPr wrap="square" rtlCol="0">
            <a:spAutoFit/>
          </a:bodyPr>
          <a:lstStyle/>
          <a:p>
            <a:r>
              <a:rPr lang="en-US" sz="800" dirty="0"/>
              <a:t>Number of states = 8</a:t>
            </a:r>
          </a:p>
          <a:p>
            <a:endParaRPr lang="en-US" sz="800" dirty="0"/>
          </a:p>
        </p:txBody>
      </p:sp>
      <p:sp>
        <p:nvSpPr>
          <p:cNvPr id="20" name="TextBox 19">
            <a:extLst>
              <a:ext uri="{FF2B5EF4-FFF2-40B4-BE49-F238E27FC236}">
                <a16:creationId xmlns:a16="http://schemas.microsoft.com/office/drawing/2014/main" id="{432014EA-3DA7-6B47-A969-1BF7183C3A3A}"/>
              </a:ext>
            </a:extLst>
          </p:cNvPr>
          <p:cNvSpPr txBox="1"/>
          <p:nvPr/>
        </p:nvSpPr>
        <p:spPr>
          <a:xfrm>
            <a:off x="6258674" y="1268137"/>
            <a:ext cx="2854496" cy="738664"/>
          </a:xfrm>
          <a:prstGeom prst="rect">
            <a:avLst/>
          </a:prstGeom>
          <a:noFill/>
          <a:ln w="38100">
            <a:solidFill>
              <a:srgbClr val="C00000"/>
            </a:solidFill>
          </a:ln>
        </p:spPr>
        <p:txBody>
          <a:bodyPr wrap="square" rtlCol="0">
            <a:spAutoFit/>
          </a:bodyPr>
          <a:lstStyle/>
          <a:p>
            <a:r>
              <a:rPr lang="en-US" sz="1400" b="1" dirty="0"/>
              <a:t>Variance of Median LOS of Patients belonging to one start-end pair across all such pairs</a:t>
            </a:r>
          </a:p>
        </p:txBody>
      </p:sp>
    </p:spTree>
    <p:extLst>
      <p:ext uri="{BB962C8B-B14F-4D97-AF65-F5344CB8AC3E}">
        <p14:creationId xmlns:p14="http://schemas.microsoft.com/office/powerpoint/2010/main" val="114573662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RMSE Comparison"/>
          <p:cNvSpPr txBox="1">
            <a:spLocks noGrp="1"/>
          </p:cNvSpPr>
          <p:nvPr>
            <p:ph type="title"/>
          </p:nvPr>
        </p:nvSpPr>
        <p:spPr>
          <a:prstGeom prst="rect">
            <a:avLst/>
          </a:prstGeom>
        </p:spPr>
        <p:txBody>
          <a:bodyPr/>
          <a:lstStyle/>
          <a:p>
            <a:r>
              <a:t>RMSE Comparison</a:t>
            </a:r>
          </a:p>
        </p:txBody>
      </p:sp>
      <p:graphicFrame>
        <p:nvGraphicFramePr>
          <p:cNvPr id="4" name="Table 3">
            <a:extLst>
              <a:ext uri="{FF2B5EF4-FFF2-40B4-BE49-F238E27FC236}">
                <a16:creationId xmlns:a16="http://schemas.microsoft.com/office/drawing/2014/main" id="{5F8474C4-4C61-7C4F-A9F3-8C2299EF8D2E}"/>
              </a:ext>
            </a:extLst>
          </p:cNvPr>
          <p:cNvGraphicFramePr>
            <a:graphicFrameLocks noGrp="1"/>
          </p:cNvGraphicFramePr>
          <p:nvPr>
            <p:extLst>
              <p:ext uri="{D42A27DB-BD31-4B8C-83A1-F6EECF244321}">
                <p14:modId xmlns:p14="http://schemas.microsoft.com/office/powerpoint/2010/main" val="1896731993"/>
              </p:ext>
            </p:extLst>
          </p:nvPr>
        </p:nvGraphicFramePr>
        <p:xfrm>
          <a:off x="916731" y="1021404"/>
          <a:ext cx="7351780" cy="3455019"/>
        </p:xfrm>
        <a:graphic>
          <a:graphicData uri="http://schemas.openxmlformats.org/drawingml/2006/table">
            <a:tbl>
              <a:tblPr firstRow="1" bandRow="1">
                <a:tableStyleId>{5C22544A-7EE6-4342-B048-85BDC9FD1C3A}</a:tableStyleId>
              </a:tblPr>
              <a:tblGrid>
                <a:gridCol w="3675890">
                  <a:extLst>
                    <a:ext uri="{9D8B030D-6E8A-4147-A177-3AD203B41FA5}">
                      <a16:colId xmlns:a16="http://schemas.microsoft.com/office/drawing/2014/main" val="3745077849"/>
                    </a:ext>
                  </a:extLst>
                </a:gridCol>
                <a:gridCol w="3675890">
                  <a:extLst>
                    <a:ext uri="{9D8B030D-6E8A-4147-A177-3AD203B41FA5}">
                      <a16:colId xmlns:a16="http://schemas.microsoft.com/office/drawing/2014/main" val="1330309998"/>
                    </a:ext>
                  </a:extLst>
                </a:gridCol>
              </a:tblGrid>
              <a:tr h="383891">
                <a:tc>
                  <a:txBody>
                    <a:bodyPr/>
                    <a:lstStyle/>
                    <a:p>
                      <a:pPr algn="ctr"/>
                      <a:r>
                        <a:rPr lang="en-US" dirty="0"/>
                        <a:t>Model</a:t>
                      </a:r>
                    </a:p>
                  </a:txBody>
                  <a:tcPr/>
                </a:tc>
                <a:tc>
                  <a:txBody>
                    <a:bodyPr/>
                    <a:lstStyle/>
                    <a:p>
                      <a:pPr algn="ctr"/>
                      <a:r>
                        <a:rPr lang="en-US" dirty="0"/>
                        <a:t>RMSE ( In hours)</a:t>
                      </a:r>
                    </a:p>
                  </a:txBody>
                  <a:tcPr/>
                </a:tc>
                <a:extLst>
                  <a:ext uri="{0D108BD9-81ED-4DB2-BD59-A6C34878D82A}">
                    <a16:rowId xmlns:a16="http://schemas.microsoft.com/office/drawing/2014/main" val="3041411205"/>
                  </a:ext>
                </a:extLst>
              </a:tr>
              <a:tr h="383891">
                <a:tc>
                  <a:txBody>
                    <a:bodyPr/>
                    <a:lstStyle/>
                    <a:p>
                      <a:pPr algn="ctr"/>
                      <a:r>
                        <a:rPr lang="en-US" dirty="0"/>
                        <a:t>Lasso Regression</a:t>
                      </a:r>
                    </a:p>
                  </a:txBody>
                  <a:tcPr/>
                </a:tc>
                <a:tc>
                  <a:txBody>
                    <a:bodyPr/>
                    <a:lstStyle/>
                    <a:p>
                      <a:pPr algn="ctr"/>
                      <a:r>
                        <a:rPr lang="en-US" dirty="0"/>
                        <a:t>234.19</a:t>
                      </a:r>
                    </a:p>
                  </a:txBody>
                  <a:tcPr/>
                </a:tc>
                <a:extLst>
                  <a:ext uri="{0D108BD9-81ED-4DB2-BD59-A6C34878D82A}">
                    <a16:rowId xmlns:a16="http://schemas.microsoft.com/office/drawing/2014/main" val="4283184283"/>
                  </a:ext>
                </a:extLst>
              </a:tr>
              <a:tr h="383891">
                <a:tc>
                  <a:txBody>
                    <a:bodyPr/>
                    <a:lstStyle/>
                    <a:p>
                      <a:pPr algn="ctr"/>
                      <a:r>
                        <a:rPr lang="en-US" dirty="0"/>
                        <a:t>Ridge Regression</a:t>
                      </a:r>
                    </a:p>
                  </a:txBody>
                  <a:tcPr/>
                </a:tc>
                <a:tc>
                  <a:txBody>
                    <a:bodyPr/>
                    <a:lstStyle/>
                    <a:p>
                      <a:pPr algn="ctr"/>
                      <a:r>
                        <a:rPr lang="en-US" dirty="0"/>
                        <a:t>236.91</a:t>
                      </a:r>
                    </a:p>
                  </a:txBody>
                  <a:tcPr/>
                </a:tc>
                <a:extLst>
                  <a:ext uri="{0D108BD9-81ED-4DB2-BD59-A6C34878D82A}">
                    <a16:rowId xmlns:a16="http://schemas.microsoft.com/office/drawing/2014/main" val="2227547249"/>
                  </a:ext>
                </a:extLst>
              </a:tr>
              <a:tr h="383891">
                <a:tc>
                  <a:txBody>
                    <a:bodyPr/>
                    <a:lstStyle/>
                    <a:p>
                      <a:pPr algn="ctr"/>
                      <a:r>
                        <a:rPr lang="en-US" dirty="0"/>
                        <a:t>Poisson Regression</a:t>
                      </a:r>
                    </a:p>
                  </a:txBody>
                  <a:tcPr/>
                </a:tc>
                <a:tc>
                  <a:txBody>
                    <a:bodyPr/>
                    <a:lstStyle/>
                    <a:p>
                      <a:pPr algn="ctr"/>
                      <a:r>
                        <a:rPr lang="en-US" dirty="0"/>
                        <a:t>235.26</a:t>
                      </a:r>
                    </a:p>
                  </a:txBody>
                  <a:tcPr/>
                </a:tc>
                <a:extLst>
                  <a:ext uri="{0D108BD9-81ED-4DB2-BD59-A6C34878D82A}">
                    <a16:rowId xmlns:a16="http://schemas.microsoft.com/office/drawing/2014/main" val="3944887852"/>
                  </a:ext>
                </a:extLst>
              </a:tr>
              <a:tr h="383891">
                <a:tc>
                  <a:txBody>
                    <a:bodyPr/>
                    <a:lstStyle/>
                    <a:p>
                      <a:pPr algn="ctr"/>
                      <a:r>
                        <a:rPr lang="en-US" dirty="0"/>
                        <a:t>Negative Binomial Regression</a:t>
                      </a:r>
                    </a:p>
                  </a:txBody>
                  <a:tcPr/>
                </a:tc>
                <a:tc>
                  <a:txBody>
                    <a:bodyPr/>
                    <a:lstStyle/>
                    <a:p>
                      <a:pPr algn="ctr"/>
                      <a:r>
                        <a:rPr lang="en-US" dirty="0"/>
                        <a:t>235.01</a:t>
                      </a:r>
                    </a:p>
                  </a:txBody>
                  <a:tcPr/>
                </a:tc>
                <a:extLst>
                  <a:ext uri="{0D108BD9-81ED-4DB2-BD59-A6C34878D82A}">
                    <a16:rowId xmlns:a16="http://schemas.microsoft.com/office/drawing/2014/main" val="713869284"/>
                  </a:ext>
                </a:extLst>
              </a:tr>
              <a:tr h="383891">
                <a:tc>
                  <a:txBody>
                    <a:bodyPr/>
                    <a:lstStyle/>
                    <a:p>
                      <a:pPr algn="ctr"/>
                      <a:r>
                        <a:rPr lang="en-US" dirty="0"/>
                        <a:t>Linear SVR</a:t>
                      </a:r>
                    </a:p>
                  </a:txBody>
                  <a:tcPr/>
                </a:tc>
                <a:tc>
                  <a:txBody>
                    <a:bodyPr/>
                    <a:lstStyle/>
                    <a:p>
                      <a:pPr algn="ctr"/>
                      <a:r>
                        <a:rPr lang="en-US" dirty="0"/>
                        <a:t>237.99</a:t>
                      </a:r>
                    </a:p>
                  </a:txBody>
                  <a:tcPr/>
                </a:tc>
                <a:extLst>
                  <a:ext uri="{0D108BD9-81ED-4DB2-BD59-A6C34878D82A}">
                    <a16:rowId xmlns:a16="http://schemas.microsoft.com/office/drawing/2014/main" val="2498247337"/>
                  </a:ext>
                </a:extLst>
              </a:tr>
              <a:tr h="383891">
                <a:tc>
                  <a:txBody>
                    <a:bodyPr/>
                    <a:lstStyle/>
                    <a:p>
                      <a:pPr algn="ctr"/>
                      <a:r>
                        <a:rPr lang="en-US" dirty="0"/>
                        <a:t>RBF SVR</a:t>
                      </a:r>
                    </a:p>
                  </a:txBody>
                  <a:tcPr/>
                </a:tc>
                <a:tc>
                  <a:txBody>
                    <a:bodyPr/>
                    <a:lstStyle/>
                    <a:p>
                      <a:pPr algn="ctr"/>
                      <a:r>
                        <a:rPr lang="en-US" dirty="0"/>
                        <a:t>236.97</a:t>
                      </a:r>
                    </a:p>
                  </a:txBody>
                  <a:tcPr/>
                </a:tc>
                <a:extLst>
                  <a:ext uri="{0D108BD9-81ED-4DB2-BD59-A6C34878D82A}">
                    <a16:rowId xmlns:a16="http://schemas.microsoft.com/office/drawing/2014/main" val="2684047178"/>
                  </a:ext>
                </a:extLst>
              </a:tr>
              <a:tr h="383891">
                <a:tc>
                  <a:txBody>
                    <a:bodyPr/>
                    <a:lstStyle/>
                    <a:p>
                      <a:pPr algn="ctr"/>
                      <a:r>
                        <a:rPr lang="en-US" i="1" dirty="0"/>
                        <a:t>HMM Method</a:t>
                      </a:r>
                    </a:p>
                  </a:txBody>
                  <a:tcPr/>
                </a:tc>
                <a:tc>
                  <a:txBody>
                    <a:bodyPr/>
                    <a:lstStyle/>
                    <a:p>
                      <a:pPr algn="ctr"/>
                      <a:r>
                        <a:rPr lang="en-US" i="1" dirty="0"/>
                        <a:t>228.12</a:t>
                      </a:r>
                    </a:p>
                  </a:txBody>
                  <a:tcPr/>
                </a:tc>
                <a:extLst>
                  <a:ext uri="{0D108BD9-81ED-4DB2-BD59-A6C34878D82A}">
                    <a16:rowId xmlns:a16="http://schemas.microsoft.com/office/drawing/2014/main" val="183351119"/>
                  </a:ext>
                </a:extLst>
              </a:tr>
              <a:tr h="383891">
                <a:tc>
                  <a:txBody>
                    <a:bodyPr/>
                    <a:lstStyle/>
                    <a:p>
                      <a:pPr algn="ctr"/>
                      <a:r>
                        <a:rPr lang="en-US" b="1" dirty="0"/>
                        <a:t>SAPS-II</a:t>
                      </a:r>
                    </a:p>
                  </a:txBody>
                  <a:tcPr/>
                </a:tc>
                <a:tc>
                  <a:txBody>
                    <a:bodyPr/>
                    <a:lstStyle/>
                    <a:p>
                      <a:pPr algn="ctr"/>
                      <a:r>
                        <a:rPr lang="en-US" b="1" dirty="0"/>
                        <a:t>225.05</a:t>
                      </a:r>
                    </a:p>
                  </a:txBody>
                  <a:tcPr/>
                </a:tc>
                <a:extLst>
                  <a:ext uri="{0D108BD9-81ED-4DB2-BD59-A6C34878D82A}">
                    <a16:rowId xmlns:a16="http://schemas.microsoft.com/office/drawing/2014/main" val="2915239141"/>
                  </a:ext>
                </a:extLst>
              </a:tr>
            </a:tbl>
          </a:graphicData>
        </a:graphic>
      </p:graphicFrame>
    </p:spTree>
    <p:extLst>
      <p:ext uri="{BB962C8B-B14F-4D97-AF65-F5344CB8AC3E}">
        <p14:creationId xmlns:p14="http://schemas.microsoft.com/office/powerpoint/2010/main" val="24896883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Combining ICU type"/>
          <p:cNvSpPr txBox="1">
            <a:spLocks noGrp="1"/>
          </p:cNvSpPr>
          <p:nvPr>
            <p:ph type="title"/>
          </p:nvPr>
        </p:nvSpPr>
        <p:spPr>
          <a:xfrm>
            <a:off x="595718" y="409284"/>
            <a:ext cx="6777732" cy="320088"/>
          </a:xfrm>
          <a:prstGeom prst="rect">
            <a:avLst/>
          </a:prstGeom>
        </p:spPr>
        <p:txBody>
          <a:bodyPr/>
          <a:lstStyle/>
          <a:p>
            <a:r>
              <a:t>Combining ICU type</a:t>
            </a:r>
          </a:p>
        </p:txBody>
      </p:sp>
      <p:graphicFrame>
        <p:nvGraphicFramePr>
          <p:cNvPr id="4" name="Table 3">
            <a:extLst>
              <a:ext uri="{FF2B5EF4-FFF2-40B4-BE49-F238E27FC236}">
                <a16:creationId xmlns:a16="http://schemas.microsoft.com/office/drawing/2014/main" id="{F3BA7DFD-FBA8-AF45-98D4-05635571ED8F}"/>
              </a:ext>
            </a:extLst>
          </p:cNvPr>
          <p:cNvGraphicFramePr>
            <a:graphicFrameLocks noGrp="1"/>
          </p:cNvGraphicFramePr>
          <p:nvPr>
            <p:extLst>
              <p:ext uri="{D42A27DB-BD31-4B8C-83A1-F6EECF244321}">
                <p14:modId xmlns:p14="http://schemas.microsoft.com/office/powerpoint/2010/main" val="1006148748"/>
              </p:ext>
            </p:extLst>
          </p:nvPr>
        </p:nvGraphicFramePr>
        <p:xfrm>
          <a:off x="0" y="922581"/>
          <a:ext cx="9144001" cy="3337560"/>
        </p:xfrm>
        <a:graphic>
          <a:graphicData uri="http://schemas.openxmlformats.org/drawingml/2006/table">
            <a:tbl>
              <a:tblPr firstRow="1" bandRow="1">
                <a:tableStyleId>{5C22544A-7EE6-4342-B048-85BDC9FD1C3A}</a:tableStyleId>
              </a:tblPr>
              <a:tblGrid>
                <a:gridCol w="2472900">
                  <a:extLst>
                    <a:ext uri="{9D8B030D-6E8A-4147-A177-3AD203B41FA5}">
                      <a16:colId xmlns:a16="http://schemas.microsoft.com/office/drawing/2014/main" val="2151406668"/>
                    </a:ext>
                  </a:extLst>
                </a:gridCol>
                <a:gridCol w="3709172">
                  <a:extLst>
                    <a:ext uri="{9D8B030D-6E8A-4147-A177-3AD203B41FA5}">
                      <a16:colId xmlns:a16="http://schemas.microsoft.com/office/drawing/2014/main" val="1721248610"/>
                    </a:ext>
                  </a:extLst>
                </a:gridCol>
                <a:gridCol w="2961929">
                  <a:extLst>
                    <a:ext uri="{9D8B030D-6E8A-4147-A177-3AD203B41FA5}">
                      <a16:colId xmlns:a16="http://schemas.microsoft.com/office/drawing/2014/main" val="1552268937"/>
                    </a:ext>
                  </a:extLst>
                </a:gridCol>
              </a:tblGrid>
              <a:tr h="370840">
                <a:tc>
                  <a:txBody>
                    <a:bodyPr/>
                    <a:lstStyle/>
                    <a:p>
                      <a:pPr algn="ctr"/>
                      <a:r>
                        <a:rPr lang="en-US" dirty="0"/>
                        <a:t>ICU Type</a:t>
                      </a:r>
                    </a:p>
                  </a:txBody>
                  <a:tcPr/>
                </a:tc>
                <a:tc>
                  <a:txBody>
                    <a:bodyPr/>
                    <a:lstStyle/>
                    <a:p>
                      <a:pPr algn="ctr"/>
                      <a:r>
                        <a:rPr lang="en-US" dirty="0"/>
                        <a:t>RMSE P-value </a:t>
                      </a:r>
                      <a:r>
                        <a:rPr lang="en-US" dirty="0" err="1"/>
                        <a:t>w.r.t</a:t>
                      </a:r>
                      <a:r>
                        <a:rPr lang="en-US" dirty="0"/>
                        <a:t> Baseline </a:t>
                      </a:r>
                    </a:p>
                  </a:txBody>
                  <a:tcPr/>
                </a:tc>
                <a:tc>
                  <a:txBody>
                    <a:bodyPr/>
                    <a:lstStyle/>
                    <a:p>
                      <a:pPr algn="ctr"/>
                      <a:r>
                        <a:rPr lang="en-US" dirty="0"/>
                        <a:t>RMSE mean of difference</a:t>
                      </a:r>
                    </a:p>
                  </a:txBody>
                  <a:tcPr/>
                </a:tc>
                <a:extLst>
                  <a:ext uri="{0D108BD9-81ED-4DB2-BD59-A6C34878D82A}">
                    <a16:rowId xmlns:a16="http://schemas.microsoft.com/office/drawing/2014/main" val="1805635297"/>
                  </a:ext>
                </a:extLst>
              </a:tr>
              <a:tr h="370840">
                <a:tc>
                  <a:txBody>
                    <a:bodyPr/>
                    <a:lstStyle/>
                    <a:p>
                      <a:pPr algn="ctr"/>
                      <a:r>
                        <a:rPr lang="en-US" dirty="0"/>
                        <a:t>1 Coronary Care</a:t>
                      </a:r>
                    </a:p>
                  </a:txBody>
                  <a:tcPr/>
                </a:tc>
                <a:tc>
                  <a:txBody>
                    <a:bodyPr/>
                    <a:lstStyle/>
                    <a:p>
                      <a:pPr algn="ctr"/>
                      <a:r>
                        <a:rPr lang="en-US" dirty="0"/>
                        <a:t>0</a:t>
                      </a:r>
                    </a:p>
                  </a:txBody>
                  <a:tcPr/>
                </a:tc>
                <a:tc>
                  <a:txBody>
                    <a:bodyPr/>
                    <a:lstStyle/>
                    <a:p>
                      <a:pPr algn="ctr"/>
                      <a:r>
                        <a:rPr lang="en-US" dirty="0"/>
                        <a:t>-1.97</a:t>
                      </a:r>
                    </a:p>
                  </a:txBody>
                  <a:tcPr/>
                </a:tc>
                <a:extLst>
                  <a:ext uri="{0D108BD9-81ED-4DB2-BD59-A6C34878D82A}">
                    <a16:rowId xmlns:a16="http://schemas.microsoft.com/office/drawing/2014/main" val="2500883727"/>
                  </a:ext>
                </a:extLst>
              </a:tr>
              <a:tr h="370840">
                <a:tc>
                  <a:txBody>
                    <a:bodyPr/>
                    <a:lstStyle/>
                    <a:p>
                      <a:pPr algn="ctr"/>
                      <a:r>
                        <a:rPr lang="en-US" dirty="0"/>
                        <a:t>2 Cardiac Surgery</a:t>
                      </a:r>
                    </a:p>
                  </a:txBody>
                  <a:tcPr/>
                </a:tc>
                <a:tc>
                  <a:txBody>
                    <a:bodyPr/>
                    <a:lstStyle/>
                    <a:p>
                      <a:pPr algn="ctr"/>
                      <a:r>
                        <a:rPr lang="en-US" dirty="0"/>
                        <a:t>0</a:t>
                      </a:r>
                    </a:p>
                  </a:txBody>
                  <a:tcPr/>
                </a:tc>
                <a:tc>
                  <a:txBody>
                    <a:bodyPr/>
                    <a:lstStyle/>
                    <a:p>
                      <a:pPr algn="ctr"/>
                      <a:r>
                        <a:rPr lang="en-US" dirty="0"/>
                        <a:t>-9.39</a:t>
                      </a:r>
                    </a:p>
                  </a:txBody>
                  <a:tcPr/>
                </a:tc>
                <a:extLst>
                  <a:ext uri="{0D108BD9-81ED-4DB2-BD59-A6C34878D82A}">
                    <a16:rowId xmlns:a16="http://schemas.microsoft.com/office/drawing/2014/main" val="2079077770"/>
                  </a:ext>
                </a:extLst>
              </a:tr>
              <a:tr h="370840">
                <a:tc>
                  <a:txBody>
                    <a:bodyPr/>
                    <a:lstStyle/>
                    <a:p>
                      <a:pPr algn="ctr"/>
                      <a:r>
                        <a:rPr lang="en-US" dirty="0"/>
                        <a:t>3 Medical</a:t>
                      </a:r>
                    </a:p>
                  </a:txBody>
                  <a:tcPr/>
                </a:tc>
                <a:tc>
                  <a:txBody>
                    <a:bodyPr/>
                    <a:lstStyle/>
                    <a:p>
                      <a:pPr algn="ctr"/>
                      <a:r>
                        <a:rPr lang="en-US" dirty="0"/>
                        <a:t>0</a:t>
                      </a:r>
                    </a:p>
                  </a:txBody>
                  <a:tcPr/>
                </a:tc>
                <a:tc>
                  <a:txBody>
                    <a:bodyPr/>
                    <a:lstStyle/>
                    <a:p>
                      <a:pPr algn="ctr"/>
                      <a:r>
                        <a:rPr lang="en-US" dirty="0"/>
                        <a:t>-7.56</a:t>
                      </a:r>
                    </a:p>
                  </a:txBody>
                  <a:tcPr/>
                </a:tc>
                <a:extLst>
                  <a:ext uri="{0D108BD9-81ED-4DB2-BD59-A6C34878D82A}">
                    <a16:rowId xmlns:a16="http://schemas.microsoft.com/office/drawing/2014/main" val="543495679"/>
                  </a:ext>
                </a:extLst>
              </a:tr>
              <a:tr h="370840">
                <a:tc>
                  <a:txBody>
                    <a:bodyPr/>
                    <a:lstStyle/>
                    <a:p>
                      <a:pPr algn="ctr"/>
                      <a:r>
                        <a:rPr lang="en-US" dirty="0"/>
                        <a:t>4 Surgical</a:t>
                      </a:r>
                    </a:p>
                  </a:txBody>
                  <a:tcPr/>
                </a:tc>
                <a:tc>
                  <a:txBody>
                    <a:bodyPr/>
                    <a:lstStyle/>
                    <a:p>
                      <a:pPr algn="ctr"/>
                      <a:r>
                        <a:rPr lang="en-US" dirty="0"/>
                        <a:t>0</a:t>
                      </a:r>
                    </a:p>
                  </a:txBody>
                  <a:tcPr/>
                </a:tc>
                <a:tc>
                  <a:txBody>
                    <a:bodyPr/>
                    <a:lstStyle/>
                    <a:p>
                      <a:pPr algn="ctr"/>
                      <a:r>
                        <a:rPr lang="en-US" dirty="0"/>
                        <a:t>-6.07</a:t>
                      </a:r>
                    </a:p>
                  </a:txBody>
                  <a:tcPr/>
                </a:tc>
                <a:extLst>
                  <a:ext uri="{0D108BD9-81ED-4DB2-BD59-A6C34878D82A}">
                    <a16:rowId xmlns:a16="http://schemas.microsoft.com/office/drawing/2014/main" val="559119594"/>
                  </a:ext>
                </a:extLst>
              </a:tr>
              <a:tr h="370840">
                <a:tc>
                  <a:txBody>
                    <a:bodyPr/>
                    <a:lstStyle/>
                    <a:p>
                      <a:pPr algn="ctr"/>
                      <a:r>
                        <a:rPr lang="en-US" dirty="0"/>
                        <a:t>ALL</a:t>
                      </a:r>
                    </a:p>
                  </a:txBody>
                  <a:tcPr/>
                </a:tc>
                <a:tc>
                  <a:txBody>
                    <a:bodyPr/>
                    <a:lstStyle/>
                    <a:p>
                      <a:pPr algn="ctr"/>
                      <a:r>
                        <a:rPr lang="en-US" dirty="0"/>
                        <a:t>1</a:t>
                      </a:r>
                    </a:p>
                  </a:txBody>
                  <a:tcPr/>
                </a:tc>
                <a:tc>
                  <a:txBody>
                    <a:bodyPr/>
                    <a:lstStyle/>
                    <a:p>
                      <a:pPr algn="ctr"/>
                      <a:r>
                        <a:rPr lang="en-US" dirty="0"/>
                        <a:t>6.58</a:t>
                      </a:r>
                    </a:p>
                  </a:txBody>
                  <a:tcPr/>
                </a:tc>
                <a:extLst>
                  <a:ext uri="{0D108BD9-81ED-4DB2-BD59-A6C34878D82A}">
                    <a16:rowId xmlns:a16="http://schemas.microsoft.com/office/drawing/2014/main" val="968352832"/>
                  </a:ext>
                </a:extLst>
              </a:tr>
              <a:tr h="370840">
                <a:tc>
                  <a:txBody>
                    <a:bodyPr/>
                    <a:lstStyle/>
                    <a:p>
                      <a:pPr algn="ctr"/>
                      <a:r>
                        <a:rPr lang="en-US" b="1" dirty="0"/>
                        <a:t>Combined (1,2) (3,4)</a:t>
                      </a:r>
                    </a:p>
                  </a:txBody>
                  <a:tcPr/>
                </a:tc>
                <a:tc>
                  <a:txBody>
                    <a:bodyPr/>
                    <a:lstStyle/>
                    <a:p>
                      <a:pPr algn="ctr"/>
                      <a:r>
                        <a:rPr lang="en-US" b="1" dirty="0"/>
                        <a:t>(0)(0)</a:t>
                      </a:r>
                    </a:p>
                  </a:txBody>
                  <a:tcPr/>
                </a:tc>
                <a:tc>
                  <a:txBody>
                    <a:bodyPr/>
                    <a:lstStyle/>
                    <a:p>
                      <a:pPr algn="ctr"/>
                      <a:r>
                        <a:rPr lang="en-US" b="1" dirty="0"/>
                        <a:t>(-9.48)(-9.96)</a:t>
                      </a:r>
                    </a:p>
                  </a:txBody>
                  <a:tcPr/>
                </a:tc>
                <a:extLst>
                  <a:ext uri="{0D108BD9-81ED-4DB2-BD59-A6C34878D82A}">
                    <a16:rowId xmlns:a16="http://schemas.microsoft.com/office/drawing/2014/main" val="1433282695"/>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Combined (1,2,3) (4)</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(0)(0.001)</a:t>
                      </a:r>
                    </a:p>
                  </a:txBody>
                  <a:tcPr/>
                </a:tc>
                <a:tc>
                  <a:txBody>
                    <a:bodyPr/>
                    <a:lstStyle/>
                    <a:p>
                      <a:pPr algn="ctr"/>
                      <a:r>
                        <a:rPr lang="en-US" dirty="0"/>
                        <a:t>(-12.44) (-4.66)</a:t>
                      </a:r>
                    </a:p>
                  </a:txBody>
                  <a:tcPr/>
                </a:tc>
                <a:extLst>
                  <a:ext uri="{0D108BD9-81ED-4DB2-BD59-A6C34878D82A}">
                    <a16:rowId xmlns:a16="http://schemas.microsoft.com/office/drawing/2014/main" val="1153706852"/>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Combined (1,2,4) (3)</a:t>
                      </a:r>
                    </a:p>
                  </a:txBody>
                  <a:tcPr/>
                </a:tc>
                <a:tc>
                  <a:txBody>
                    <a:bodyPr/>
                    <a:lstStyle/>
                    <a:p>
                      <a:pPr algn="ctr"/>
                      <a:r>
                        <a:rPr lang="en-US" dirty="0"/>
                        <a:t>0.1801 (0)</a:t>
                      </a:r>
                    </a:p>
                  </a:txBody>
                  <a:tcPr/>
                </a:tc>
                <a:tc>
                  <a:txBody>
                    <a:bodyPr/>
                    <a:lstStyle/>
                    <a:p>
                      <a:pPr algn="ctr"/>
                      <a:r>
                        <a:rPr lang="en-US" dirty="0"/>
                        <a:t>(-1.7) (-7.45)</a:t>
                      </a:r>
                    </a:p>
                  </a:txBody>
                  <a:tcPr/>
                </a:tc>
                <a:extLst>
                  <a:ext uri="{0D108BD9-81ED-4DB2-BD59-A6C34878D82A}">
                    <a16:rowId xmlns:a16="http://schemas.microsoft.com/office/drawing/2014/main" val="683266080"/>
                  </a:ext>
                </a:extLst>
              </a:tr>
            </a:tbl>
          </a:graphicData>
        </a:graphic>
      </p:graphicFrame>
    </p:spTree>
    <p:extLst>
      <p:ext uri="{BB962C8B-B14F-4D97-AF65-F5344CB8AC3E}">
        <p14:creationId xmlns:p14="http://schemas.microsoft.com/office/powerpoint/2010/main" val="107701104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Interpretability"/>
          <p:cNvSpPr txBox="1">
            <a:spLocks noGrp="1"/>
          </p:cNvSpPr>
          <p:nvPr>
            <p:ph type="title"/>
          </p:nvPr>
        </p:nvSpPr>
        <p:spPr>
          <a:prstGeom prst="rect">
            <a:avLst/>
          </a:prstGeom>
        </p:spPr>
        <p:txBody>
          <a:bodyPr/>
          <a:lstStyle/>
          <a:p>
            <a:r>
              <a:t>Interpretability</a:t>
            </a:r>
          </a:p>
        </p:txBody>
      </p:sp>
      <p:pic>
        <p:nvPicPr>
          <p:cNvPr id="165" name="Screen Shot 2018-10-02 at 17.15.22.png" descr="Screen Shot 2018-10-02 at 17.15.22.png"/>
          <p:cNvPicPr>
            <a:picLocks noChangeAspect="1"/>
          </p:cNvPicPr>
          <p:nvPr/>
        </p:nvPicPr>
        <p:blipFill>
          <a:blip r:embed="rId2">
            <a:extLst/>
          </a:blip>
          <a:stretch>
            <a:fillRect/>
          </a:stretch>
        </p:blipFill>
        <p:spPr>
          <a:xfrm>
            <a:off x="434260" y="937647"/>
            <a:ext cx="8461768" cy="3721981"/>
          </a:xfrm>
          <a:prstGeom prst="rect">
            <a:avLst/>
          </a:prstGeom>
          <a:ln w="12700">
            <a:miter lim="400000"/>
          </a:ln>
        </p:spPr>
      </p:pic>
    </p:spTree>
    <p:extLst>
      <p:ext uri="{BB962C8B-B14F-4D97-AF65-F5344CB8AC3E}">
        <p14:creationId xmlns:p14="http://schemas.microsoft.com/office/powerpoint/2010/main" val="320460175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697066" y="1158621"/>
            <a:ext cx="5788616" cy="1112108"/>
          </a:xfrm>
        </p:spPr>
        <p:txBody>
          <a:bodyPr/>
          <a:lstStyle/>
          <a:p>
            <a:r>
              <a:rPr lang="en-US" dirty="0"/>
              <a:t>Thank you!</a:t>
            </a:r>
          </a:p>
          <a:p>
            <a:pPr lvl="1"/>
            <a:r>
              <a:rPr lang="en-US" dirty="0"/>
              <a:t>Email me at: </a:t>
            </a:r>
            <a:r>
              <a:rPr lang="en-US" dirty="0" err="1"/>
              <a:t>msotood@emory.edu</a:t>
            </a:r>
            <a:endParaRPr lang="en-US" dirty="0"/>
          </a:p>
        </p:txBody>
      </p:sp>
    </p:spTree>
    <p:extLst>
      <p:ext uri="{BB962C8B-B14F-4D97-AF65-F5344CB8AC3E}">
        <p14:creationId xmlns:p14="http://schemas.microsoft.com/office/powerpoint/2010/main" val="1271243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Overlapping edge-continued"/>
          <p:cNvSpPr txBox="1">
            <a:spLocks noGrp="1"/>
          </p:cNvSpPr>
          <p:nvPr>
            <p:ph type="title"/>
          </p:nvPr>
        </p:nvSpPr>
        <p:spPr>
          <a:xfrm>
            <a:off x="547080" y="30228"/>
            <a:ext cx="6777732" cy="689420"/>
          </a:xfrm>
          <a:prstGeom prst="rect">
            <a:avLst/>
          </a:prstGeom>
        </p:spPr>
        <p:txBody>
          <a:bodyPr/>
          <a:lstStyle>
            <a:lvl1pPr defTabSz="484886">
              <a:defRPr sz="6640"/>
            </a:lvl1pPr>
          </a:lstStyle>
          <a:p>
            <a:r>
              <a:rPr lang="en-US" sz="2800" dirty="0"/>
              <a:t>Design choices-Non/Overlapping time windows</a:t>
            </a:r>
            <a:r>
              <a:rPr sz="2800" dirty="0"/>
              <a:t>-continued</a:t>
            </a:r>
          </a:p>
        </p:txBody>
      </p:sp>
      <p:pic>
        <p:nvPicPr>
          <p:cNvPr id="156" name="Screen Shot 2018-10-02 at 17.08.44.png" descr="Screen Shot 2018-10-02 at 17.08.44.png"/>
          <p:cNvPicPr>
            <a:picLocks noChangeAspect="1"/>
          </p:cNvPicPr>
          <p:nvPr/>
        </p:nvPicPr>
        <p:blipFill>
          <a:blip r:embed="rId2">
            <a:extLst/>
          </a:blip>
          <a:stretch>
            <a:fillRect/>
          </a:stretch>
        </p:blipFill>
        <p:spPr>
          <a:xfrm>
            <a:off x="547080" y="797199"/>
            <a:ext cx="8116472" cy="3695083"/>
          </a:xfrm>
          <a:prstGeom prst="rect">
            <a:avLst/>
          </a:prstGeom>
          <a:ln w="12700">
            <a:miter lim="400000"/>
          </a:ln>
        </p:spPr>
      </p:pic>
    </p:spTree>
    <p:extLst>
      <p:ext uri="{BB962C8B-B14F-4D97-AF65-F5344CB8AC3E}">
        <p14:creationId xmlns:p14="http://schemas.microsoft.com/office/powerpoint/2010/main" val="168258615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Overlapping edge - continued"/>
          <p:cNvSpPr txBox="1">
            <a:spLocks noGrp="1"/>
          </p:cNvSpPr>
          <p:nvPr>
            <p:ph type="title"/>
          </p:nvPr>
        </p:nvSpPr>
        <p:spPr>
          <a:xfrm>
            <a:off x="547080" y="30229"/>
            <a:ext cx="6777732" cy="689420"/>
          </a:xfrm>
          <a:prstGeom prst="rect">
            <a:avLst/>
          </a:prstGeom>
        </p:spPr>
        <p:txBody>
          <a:bodyPr/>
          <a:lstStyle>
            <a:lvl1pPr defTabSz="484886">
              <a:defRPr sz="6640"/>
            </a:lvl1pPr>
          </a:lstStyle>
          <a:p>
            <a:r>
              <a:rPr lang="en-US" sz="2800" dirty="0"/>
              <a:t>Design choices-Non/Overlapping time windows</a:t>
            </a:r>
            <a:r>
              <a:rPr sz="2800" dirty="0"/>
              <a:t>- continued</a:t>
            </a:r>
          </a:p>
        </p:txBody>
      </p:sp>
      <p:grpSp>
        <p:nvGrpSpPr>
          <p:cNvPr id="10" name="Group 9">
            <a:extLst>
              <a:ext uri="{FF2B5EF4-FFF2-40B4-BE49-F238E27FC236}">
                <a16:creationId xmlns:a16="http://schemas.microsoft.com/office/drawing/2014/main" id="{FE25B98D-9614-B443-A7D4-1E7F6071D89A}"/>
              </a:ext>
            </a:extLst>
          </p:cNvPr>
          <p:cNvGrpSpPr/>
          <p:nvPr/>
        </p:nvGrpSpPr>
        <p:grpSpPr>
          <a:xfrm>
            <a:off x="4796759" y="952711"/>
            <a:ext cx="4347241" cy="3699047"/>
            <a:chOff x="2247089" y="816524"/>
            <a:chExt cx="4347241" cy="3699047"/>
          </a:xfrm>
        </p:grpSpPr>
        <p:grpSp>
          <p:nvGrpSpPr>
            <p:cNvPr id="5" name="Group 4">
              <a:extLst>
                <a:ext uri="{FF2B5EF4-FFF2-40B4-BE49-F238E27FC236}">
                  <a16:creationId xmlns:a16="http://schemas.microsoft.com/office/drawing/2014/main" id="{7ED409D7-2473-8142-ABB8-B232DB2B8F5B}"/>
                </a:ext>
              </a:extLst>
            </p:cNvPr>
            <p:cNvGrpSpPr/>
            <p:nvPr/>
          </p:nvGrpSpPr>
          <p:grpSpPr>
            <a:xfrm>
              <a:off x="2247089" y="991126"/>
              <a:ext cx="4202350" cy="3278223"/>
              <a:chOff x="700391" y="1167319"/>
              <a:chExt cx="3599235" cy="2723746"/>
            </a:xfrm>
          </p:grpSpPr>
          <p:pic>
            <p:nvPicPr>
              <p:cNvPr id="153" name="Screen Shot 2018-10-02 at 17.06.47.png" descr="Screen Shot 2018-10-02 at 17.06.47.png"/>
              <p:cNvPicPr>
                <a:picLocks noChangeAspect="1"/>
              </p:cNvPicPr>
              <p:nvPr/>
            </p:nvPicPr>
            <p:blipFill rotWithShape="1">
              <a:blip r:embed="rId2">
                <a:extLst/>
              </a:blip>
              <a:srcRect l="1889" t="2954" r="53779" b="20905"/>
              <a:stretch/>
            </p:blipFill>
            <p:spPr>
              <a:xfrm>
                <a:off x="700391" y="1167319"/>
                <a:ext cx="3599235" cy="2723746"/>
              </a:xfrm>
              <a:prstGeom prst="rect">
                <a:avLst/>
              </a:prstGeom>
              <a:ln w="12700">
                <a:miter lim="400000"/>
              </a:ln>
            </p:spPr>
          </p:pic>
          <p:pic>
            <p:nvPicPr>
              <p:cNvPr id="3" name="Picture 2">
                <a:extLst>
                  <a:ext uri="{FF2B5EF4-FFF2-40B4-BE49-F238E27FC236}">
                    <a16:creationId xmlns:a16="http://schemas.microsoft.com/office/drawing/2014/main" id="{B7564AFB-6467-2B45-BE50-1080F1721E4E}"/>
                  </a:ext>
                </a:extLst>
              </p:cNvPr>
              <p:cNvPicPr>
                <a:picLocks noChangeAspect="1"/>
              </p:cNvPicPr>
              <p:nvPr/>
            </p:nvPicPr>
            <p:blipFill>
              <a:blip r:embed="rId3"/>
              <a:stretch>
                <a:fillRect/>
              </a:stretch>
            </p:blipFill>
            <p:spPr>
              <a:xfrm>
                <a:off x="1087313" y="1264595"/>
                <a:ext cx="3103124" cy="1167320"/>
              </a:xfrm>
              <a:prstGeom prst="rect">
                <a:avLst/>
              </a:prstGeom>
            </p:spPr>
          </p:pic>
        </p:grpSp>
        <p:sp>
          <p:nvSpPr>
            <p:cNvPr id="6" name="TextBox 5">
              <a:extLst>
                <a:ext uri="{FF2B5EF4-FFF2-40B4-BE49-F238E27FC236}">
                  <a16:creationId xmlns:a16="http://schemas.microsoft.com/office/drawing/2014/main" id="{A76510E0-D92F-B24E-86B1-D24F81368D35}"/>
                </a:ext>
              </a:extLst>
            </p:cNvPr>
            <p:cNvSpPr txBox="1"/>
            <p:nvPr/>
          </p:nvSpPr>
          <p:spPr>
            <a:xfrm>
              <a:off x="3732187" y="4023128"/>
              <a:ext cx="1498060" cy="492443"/>
            </a:xfrm>
            <a:prstGeom prst="rect">
              <a:avLst/>
            </a:prstGeom>
            <a:solidFill>
              <a:schemeClr val="bg1"/>
            </a:solidFill>
          </p:spPr>
          <p:txBody>
            <a:bodyPr wrap="square" rtlCol="0">
              <a:spAutoFit/>
            </a:bodyPr>
            <a:lstStyle/>
            <a:p>
              <a:r>
                <a:rPr lang="en-US" sz="1200" b="1" dirty="0"/>
                <a:t>Time frame index</a:t>
              </a:r>
            </a:p>
            <a:p>
              <a:endParaRPr lang="en-US" sz="1400" b="1" dirty="0"/>
            </a:p>
          </p:txBody>
        </p:sp>
        <p:sp>
          <p:nvSpPr>
            <p:cNvPr id="7" name="TextBox 6">
              <a:extLst>
                <a:ext uri="{FF2B5EF4-FFF2-40B4-BE49-F238E27FC236}">
                  <a16:creationId xmlns:a16="http://schemas.microsoft.com/office/drawing/2014/main" id="{40A3B1F3-EAAE-4443-B6B9-6CA88FB36077}"/>
                </a:ext>
              </a:extLst>
            </p:cNvPr>
            <p:cNvSpPr txBox="1"/>
            <p:nvPr/>
          </p:nvSpPr>
          <p:spPr>
            <a:xfrm>
              <a:off x="2698848" y="816524"/>
              <a:ext cx="3895482" cy="461665"/>
            </a:xfrm>
            <a:prstGeom prst="rect">
              <a:avLst/>
            </a:prstGeom>
            <a:solidFill>
              <a:schemeClr val="bg1"/>
            </a:solidFill>
          </p:spPr>
          <p:txBody>
            <a:bodyPr wrap="square" rtlCol="0">
              <a:spAutoFit/>
            </a:bodyPr>
            <a:lstStyle/>
            <a:p>
              <a:endParaRPr lang="en-US" dirty="0"/>
            </a:p>
          </p:txBody>
        </p:sp>
      </p:grpSp>
      <p:sp>
        <p:nvSpPr>
          <p:cNvPr id="8" name="TextBox 7">
            <a:extLst>
              <a:ext uri="{FF2B5EF4-FFF2-40B4-BE49-F238E27FC236}">
                <a16:creationId xmlns:a16="http://schemas.microsoft.com/office/drawing/2014/main" id="{3CE5865D-EB90-AC42-AA3C-6213C8D8C15C}"/>
              </a:ext>
            </a:extLst>
          </p:cNvPr>
          <p:cNvSpPr txBox="1"/>
          <p:nvPr/>
        </p:nvSpPr>
        <p:spPr>
          <a:xfrm>
            <a:off x="638695" y="2166259"/>
            <a:ext cx="3677056" cy="1200329"/>
          </a:xfrm>
          <a:prstGeom prst="rect">
            <a:avLst/>
          </a:prstGeom>
          <a:noFill/>
          <a:ln w="38100">
            <a:solidFill>
              <a:srgbClr val="C00000"/>
            </a:solidFill>
          </a:ln>
        </p:spPr>
        <p:txBody>
          <a:bodyPr wrap="square" rtlCol="0">
            <a:spAutoFit/>
          </a:bodyPr>
          <a:lstStyle/>
          <a:p>
            <a:r>
              <a:rPr lang="en-US" sz="1800" dirty="0"/>
              <a:t>Certainty of inferred state at each time window, averaged for all patients</a:t>
            </a:r>
          </a:p>
          <a:p>
            <a:endParaRPr lang="en-US" sz="1800" dirty="0"/>
          </a:p>
        </p:txBody>
      </p:sp>
      <p:sp>
        <p:nvSpPr>
          <p:cNvPr id="11" name="TextBox 10">
            <a:extLst>
              <a:ext uri="{FF2B5EF4-FFF2-40B4-BE49-F238E27FC236}">
                <a16:creationId xmlns:a16="http://schemas.microsoft.com/office/drawing/2014/main" id="{D8AC834C-69E4-A045-8175-C9B0E577DFA3}"/>
              </a:ext>
            </a:extLst>
          </p:cNvPr>
          <p:cNvSpPr txBox="1"/>
          <p:nvPr/>
        </p:nvSpPr>
        <p:spPr>
          <a:xfrm>
            <a:off x="5758775" y="2328250"/>
            <a:ext cx="2451802" cy="523220"/>
          </a:xfrm>
          <a:prstGeom prst="rect">
            <a:avLst/>
          </a:prstGeom>
          <a:noFill/>
        </p:spPr>
        <p:txBody>
          <a:bodyPr wrap="square" rtlCol="0">
            <a:spAutoFit/>
          </a:bodyPr>
          <a:lstStyle/>
          <a:p>
            <a:r>
              <a:rPr lang="en-US" sz="1400" dirty="0"/>
              <a:t>Overlapping time windows</a:t>
            </a:r>
          </a:p>
          <a:p>
            <a:endParaRPr lang="en-US" sz="1400" dirty="0"/>
          </a:p>
        </p:txBody>
      </p:sp>
      <p:sp>
        <p:nvSpPr>
          <p:cNvPr id="14" name="TextBox 13">
            <a:extLst>
              <a:ext uri="{FF2B5EF4-FFF2-40B4-BE49-F238E27FC236}">
                <a16:creationId xmlns:a16="http://schemas.microsoft.com/office/drawing/2014/main" id="{EDD3F78E-5684-C34F-876F-6E345811327E}"/>
              </a:ext>
            </a:extLst>
          </p:cNvPr>
          <p:cNvSpPr txBox="1"/>
          <p:nvPr/>
        </p:nvSpPr>
        <p:spPr>
          <a:xfrm>
            <a:off x="5758775" y="1260487"/>
            <a:ext cx="2759412" cy="307777"/>
          </a:xfrm>
          <a:prstGeom prst="rect">
            <a:avLst/>
          </a:prstGeom>
          <a:noFill/>
        </p:spPr>
        <p:txBody>
          <a:bodyPr wrap="square" rtlCol="0">
            <a:spAutoFit/>
          </a:bodyPr>
          <a:lstStyle/>
          <a:p>
            <a:r>
              <a:rPr lang="en-US" sz="1400" dirty="0"/>
              <a:t>Non overlapping time windows</a:t>
            </a:r>
          </a:p>
        </p:txBody>
      </p:sp>
    </p:spTree>
    <p:extLst>
      <p:ext uri="{BB962C8B-B14F-4D97-AF65-F5344CB8AC3E}">
        <p14:creationId xmlns:p14="http://schemas.microsoft.com/office/powerpoint/2010/main" val="225959391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Motivation"/>
          <p:cNvSpPr txBox="1">
            <a:spLocks noGrp="1"/>
          </p:cNvSpPr>
          <p:nvPr>
            <p:ph type="title"/>
          </p:nvPr>
        </p:nvSpPr>
        <p:spPr>
          <a:xfrm>
            <a:off x="547080" y="412381"/>
            <a:ext cx="6777732" cy="307264"/>
          </a:xfrm>
          <a:prstGeom prst="rect">
            <a:avLst/>
          </a:prstGeom>
        </p:spPr>
        <p:txBody>
          <a:bodyPr/>
          <a:lstStyle/>
          <a:p>
            <a:pPr marL="182820" indent="-182820" defTabSz="240277">
              <a:spcBef>
                <a:spcPts val="1687"/>
              </a:spcBef>
              <a:defRPr sz="2496"/>
            </a:pPr>
            <a:r>
              <a:rPr lang="en-US" dirty="0"/>
              <a:t>Importance of Length of Stay Prediction</a:t>
            </a:r>
          </a:p>
        </p:txBody>
      </p:sp>
      <p:sp>
        <p:nvSpPr>
          <p:cNvPr id="124" name="Length of stay significance…"/>
          <p:cNvSpPr txBox="1">
            <a:spLocks noGrp="1"/>
          </p:cNvSpPr>
          <p:nvPr>
            <p:ph type="body" idx="1"/>
          </p:nvPr>
        </p:nvSpPr>
        <p:spPr>
          <a:xfrm>
            <a:off x="404246" y="904775"/>
            <a:ext cx="8643499" cy="1865052"/>
          </a:xfrm>
          <a:prstGeom prst="rect">
            <a:avLst/>
          </a:prstGeom>
        </p:spPr>
        <p:txBody>
          <a:bodyPr/>
          <a:lstStyle/>
          <a:p>
            <a:pPr marL="365640" lvl="1" indent="-182820" defTabSz="240277">
              <a:spcBef>
                <a:spcPts val="1687"/>
              </a:spcBef>
              <a:defRPr sz="2496"/>
            </a:pPr>
            <a:r>
              <a:rPr lang="en-US" sz="2000" dirty="0">
                <a:solidFill>
                  <a:schemeClr val="accent6"/>
                </a:solidFill>
              </a:rPr>
              <a:t>Physician correctly predict short or long staying patients only 50% of time</a:t>
            </a:r>
            <a:endParaRPr lang="en-US" sz="2000" dirty="0">
              <a:solidFill>
                <a:schemeClr val="tx1"/>
              </a:solidFill>
            </a:endParaRPr>
          </a:p>
          <a:p>
            <a:pPr marL="365640" lvl="1" indent="-182820" defTabSz="240277">
              <a:spcBef>
                <a:spcPts val="1687"/>
              </a:spcBef>
              <a:defRPr sz="2496"/>
            </a:pPr>
            <a:r>
              <a:rPr sz="2000" dirty="0">
                <a:solidFill>
                  <a:schemeClr val="tx1"/>
                </a:solidFill>
              </a:rPr>
              <a:t>Intervention to </a:t>
            </a:r>
            <a:r>
              <a:rPr sz="2000" i="1" dirty="0">
                <a:solidFill>
                  <a:schemeClr val="tx1"/>
                </a:solidFill>
              </a:rPr>
              <a:t>prevent adverse outcomes </a:t>
            </a:r>
            <a:r>
              <a:rPr sz="2000" dirty="0">
                <a:solidFill>
                  <a:schemeClr val="tx1"/>
                </a:solidFill>
              </a:rPr>
              <a:t>in patients</a:t>
            </a:r>
          </a:p>
          <a:p>
            <a:pPr marL="365640" lvl="1" indent="-182820" defTabSz="240277">
              <a:spcBef>
                <a:spcPts val="1687"/>
              </a:spcBef>
              <a:defRPr sz="2496"/>
            </a:pPr>
            <a:r>
              <a:rPr sz="2000" dirty="0">
                <a:solidFill>
                  <a:schemeClr val="tx1"/>
                </a:solidFill>
              </a:rPr>
              <a:t>Optimization of </a:t>
            </a:r>
            <a:r>
              <a:rPr sz="2000" i="1" dirty="0">
                <a:solidFill>
                  <a:schemeClr val="tx1"/>
                </a:solidFill>
              </a:rPr>
              <a:t>resource allocation </a:t>
            </a:r>
            <a:r>
              <a:rPr sz="2000" dirty="0">
                <a:solidFill>
                  <a:schemeClr val="tx1"/>
                </a:solidFill>
              </a:rPr>
              <a:t>(</a:t>
            </a:r>
            <a:r>
              <a:rPr lang="en-US" sz="2000" dirty="0">
                <a:solidFill>
                  <a:schemeClr val="tx1"/>
                </a:solidFill>
              </a:rPr>
              <a:t>Equipment</a:t>
            </a:r>
            <a:r>
              <a:rPr sz="2000" dirty="0">
                <a:solidFill>
                  <a:schemeClr val="tx1"/>
                </a:solidFill>
              </a:rPr>
              <a:t> and </a:t>
            </a:r>
            <a:r>
              <a:rPr lang="en-US" sz="2000" dirty="0">
                <a:solidFill>
                  <a:schemeClr val="tx1"/>
                </a:solidFill>
              </a:rPr>
              <a:t>B</a:t>
            </a:r>
            <a:r>
              <a:rPr sz="2000" dirty="0">
                <a:solidFill>
                  <a:schemeClr val="tx1"/>
                </a:solidFill>
              </a:rPr>
              <a:t>eds)</a:t>
            </a:r>
          </a:p>
          <a:p>
            <a:pPr marL="365640" lvl="1" indent="-182820" defTabSz="240277">
              <a:spcBef>
                <a:spcPts val="1687"/>
              </a:spcBef>
              <a:defRPr sz="2496"/>
            </a:pPr>
            <a:r>
              <a:rPr sz="2000" i="1" dirty="0">
                <a:solidFill>
                  <a:schemeClr val="tx1"/>
                </a:solidFill>
              </a:rPr>
              <a:t>Allocation of staff and care </a:t>
            </a:r>
            <a:r>
              <a:rPr sz="2000" dirty="0">
                <a:solidFill>
                  <a:schemeClr val="tx1"/>
                </a:solidFill>
              </a:rPr>
              <a:t>to high risk patients</a:t>
            </a:r>
          </a:p>
          <a:p>
            <a:pPr marL="365640" lvl="1" indent="-182820" defTabSz="240277">
              <a:spcBef>
                <a:spcPts val="1687"/>
              </a:spcBef>
              <a:defRPr sz="2496"/>
            </a:pPr>
            <a:r>
              <a:rPr sz="2000" dirty="0">
                <a:solidFill>
                  <a:schemeClr val="tx1"/>
                </a:solidFill>
              </a:rPr>
              <a:t>Improving </a:t>
            </a:r>
            <a:r>
              <a:rPr lang="en-US" sz="2000" dirty="0">
                <a:solidFill>
                  <a:schemeClr val="tx1"/>
                </a:solidFill>
              </a:rPr>
              <a:t>overall </a:t>
            </a:r>
            <a:r>
              <a:rPr sz="2000" i="1" dirty="0">
                <a:solidFill>
                  <a:schemeClr val="tx1"/>
                </a:solidFill>
              </a:rPr>
              <a:t>patients</a:t>
            </a:r>
            <a:r>
              <a:rPr lang="en-US" sz="2000" i="1" dirty="0">
                <a:solidFill>
                  <a:schemeClr val="tx1"/>
                </a:solidFill>
              </a:rPr>
              <a:t>'</a:t>
            </a:r>
            <a:r>
              <a:rPr sz="2000" i="1" dirty="0">
                <a:solidFill>
                  <a:schemeClr val="tx1"/>
                </a:solidFill>
              </a:rPr>
              <a:t> satisfaction</a:t>
            </a:r>
            <a:r>
              <a:rPr lang="en-US" sz="2000" i="1" dirty="0">
                <a:solidFill>
                  <a:schemeClr val="tx1"/>
                </a:solidFill>
              </a:rPr>
              <a:t> and hospitals’ reputation</a:t>
            </a:r>
          </a:p>
          <a:p>
            <a:pPr marL="365640" lvl="1" indent="-182820" defTabSz="240277">
              <a:spcBef>
                <a:spcPts val="1687"/>
              </a:spcBef>
              <a:defRPr sz="2496"/>
            </a:pPr>
            <a:endParaRPr sz="2000" i="1" dirty="0">
              <a:solidFill>
                <a:schemeClr val="tx1"/>
              </a:solidFill>
            </a:endParaRPr>
          </a:p>
        </p:txBody>
      </p:sp>
      <p:graphicFrame>
        <p:nvGraphicFramePr>
          <p:cNvPr id="3" name="Table 2">
            <a:extLst>
              <a:ext uri="{FF2B5EF4-FFF2-40B4-BE49-F238E27FC236}">
                <a16:creationId xmlns:a16="http://schemas.microsoft.com/office/drawing/2014/main" id="{DDFA49FB-B9F3-044E-816D-AB492FF2D28D}"/>
              </a:ext>
            </a:extLst>
          </p:cNvPr>
          <p:cNvGraphicFramePr>
            <a:graphicFrameLocks noGrp="1"/>
          </p:cNvGraphicFramePr>
          <p:nvPr>
            <p:extLst>
              <p:ext uri="{D42A27DB-BD31-4B8C-83A1-F6EECF244321}">
                <p14:modId xmlns:p14="http://schemas.microsoft.com/office/powerpoint/2010/main" val="1572329414"/>
              </p:ext>
            </p:extLst>
          </p:nvPr>
        </p:nvGraphicFramePr>
        <p:xfrm>
          <a:off x="1378003" y="3485081"/>
          <a:ext cx="6695984" cy="741680"/>
        </p:xfrm>
        <a:graphic>
          <a:graphicData uri="http://schemas.openxmlformats.org/drawingml/2006/table">
            <a:tbl>
              <a:tblPr firstRow="1" bandRow="1">
                <a:tableStyleId>{5C22544A-7EE6-4342-B048-85BDC9FD1C3A}</a:tableStyleId>
              </a:tblPr>
              <a:tblGrid>
                <a:gridCol w="1673996">
                  <a:extLst>
                    <a:ext uri="{9D8B030D-6E8A-4147-A177-3AD203B41FA5}">
                      <a16:colId xmlns:a16="http://schemas.microsoft.com/office/drawing/2014/main" val="1209431202"/>
                    </a:ext>
                  </a:extLst>
                </a:gridCol>
                <a:gridCol w="1673996">
                  <a:extLst>
                    <a:ext uri="{9D8B030D-6E8A-4147-A177-3AD203B41FA5}">
                      <a16:colId xmlns:a16="http://schemas.microsoft.com/office/drawing/2014/main" val="1499619467"/>
                    </a:ext>
                  </a:extLst>
                </a:gridCol>
                <a:gridCol w="1673996">
                  <a:extLst>
                    <a:ext uri="{9D8B030D-6E8A-4147-A177-3AD203B41FA5}">
                      <a16:colId xmlns:a16="http://schemas.microsoft.com/office/drawing/2014/main" val="1842209623"/>
                    </a:ext>
                  </a:extLst>
                </a:gridCol>
                <a:gridCol w="1673996">
                  <a:extLst>
                    <a:ext uri="{9D8B030D-6E8A-4147-A177-3AD203B41FA5}">
                      <a16:colId xmlns:a16="http://schemas.microsoft.com/office/drawing/2014/main" val="1903629612"/>
                    </a:ext>
                  </a:extLst>
                </a:gridCol>
              </a:tblGrid>
              <a:tr h="370840">
                <a:tc>
                  <a:txBody>
                    <a:bodyPr/>
                    <a:lstStyle/>
                    <a:p>
                      <a:r>
                        <a:rPr lang="en-US" dirty="0"/>
                        <a:t>Class</a:t>
                      </a:r>
                    </a:p>
                  </a:txBody>
                  <a:tcPr/>
                </a:tc>
                <a:tc>
                  <a:txBody>
                    <a:bodyPr/>
                    <a:lstStyle/>
                    <a:p>
                      <a:r>
                        <a:rPr lang="en-US" dirty="0"/>
                        <a:t> &lt; 48 </a:t>
                      </a:r>
                      <a:r>
                        <a:rPr lang="en-US" dirty="0" err="1"/>
                        <a:t>Houres</a:t>
                      </a:r>
                      <a:endParaRPr lang="en-US" dirty="0"/>
                    </a:p>
                  </a:txBody>
                  <a:tcPr/>
                </a:tc>
                <a:tc>
                  <a:txBody>
                    <a:bodyPr/>
                    <a:lstStyle/>
                    <a:p>
                      <a:r>
                        <a:rPr lang="en-US" dirty="0"/>
                        <a:t>2-5 days</a:t>
                      </a:r>
                    </a:p>
                  </a:txBody>
                  <a:tcPr/>
                </a:tc>
                <a:tc>
                  <a:txBody>
                    <a:bodyPr/>
                    <a:lstStyle/>
                    <a:p>
                      <a:r>
                        <a:rPr lang="en-US" dirty="0"/>
                        <a:t>&gt; 5 days</a:t>
                      </a:r>
                    </a:p>
                  </a:txBody>
                  <a:tcPr/>
                </a:tc>
                <a:extLst>
                  <a:ext uri="{0D108BD9-81ED-4DB2-BD59-A6C34878D82A}">
                    <a16:rowId xmlns:a16="http://schemas.microsoft.com/office/drawing/2014/main" val="899681869"/>
                  </a:ext>
                </a:extLst>
              </a:tr>
              <a:tr h="370840">
                <a:tc>
                  <a:txBody>
                    <a:bodyPr/>
                    <a:lstStyle/>
                    <a:p>
                      <a:r>
                        <a:rPr lang="en-US" dirty="0"/>
                        <a:t>Accuracy </a:t>
                      </a:r>
                    </a:p>
                  </a:txBody>
                  <a:tcPr/>
                </a:tc>
                <a:tc>
                  <a:txBody>
                    <a:bodyPr/>
                    <a:lstStyle/>
                    <a:p>
                      <a:r>
                        <a:rPr lang="en-US" dirty="0"/>
                        <a:t>53.1 %</a:t>
                      </a:r>
                    </a:p>
                  </a:txBody>
                  <a:tcPr/>
                </a:tc>
                <a:tc>
                  <a:txBody>
                    <a:bodyPr/>
                    <a:lstStyle/>
                    <a:p>
                      <a:r>
                        <a:rPr lang="en-US" dirty="0"/>
                        <a:t>59.8 %</a:t>
                      </a:r>
                    </a:p>
                  </a:txBody>
                  <a:tcPr/>
                </a:tc>
                <a:tc>
                  <a:txBody>
                    <a:bodyPr/>
                    <a:lstStyle/>
                    <a:p>
                      <a:r>
                        <a:rPr lang="en-US" dirty="0"/>
                        <a:t>31.1 %</a:t>
                      </a:r>
                    </a:p>
                  </a:txBody>
                  <a:tcPr/>
                </a:tc>
                <a:extLst>
                  <a:ext uri="{0D108BD9-81ED-4DB2-BD59-A6C34878D82A}">
                    <a16:rowId xmlns:a16="http://schemas.microsoft.com/office/drawing/2014/main" val="1776422370"/>
                  </a:ext>
                </a:extLst>
              </a:tr>
            </a:tbl>
          </a:graphicData>
        </a:graphic>
      </p:graphicFrame>
      <p:sp>
        <p:nvSpPr>
          <p:cNvPr id="4" name="TextBox 3">
            <a:extLst>
              <a:ext uri="{FF2B5EF4-FFF2-40B4-BE49-F238E27FC236}">
                <a16:creationId xmlns:a16="http://schemas.microsoft.com/office/drawing/2014/main" id="{88306C5A-91DB-1149-82E2-EE8872FE7BA2}"/>
              </a:ext>
            </a:extLst>
          </p:cNvPr>
          <p:cNvSpPr txBox="1"/>
          <p:nvPr/>
        </p:nvSpPr>
        <p:spPr>
          <a:xfrm>
            <a:off x="1301002" y="4226761"/>
            <a:ext cx="7130730" cy="400110"/>
          </a:xfrm>
          <a:prstGeom prst="rect">
            <a:avLst/>
          </a:prstGeom>
          <a:noFill/>
        </p:spPr>
        <p:txBody>
          <a:bodyPr wrap="square" rtlCol="0">
            <a:spAutoFit/>
          </a:bodyPr>
          <a:lstStyle/>
          <a:p>
            <a:r>
              <a:rPr lang="en-US" sz="1000" dirty="0"/>
              <a:t>Adapted with changes from :  Nassar Jr AP, Caruso P. ICU physicians are unable to accurately predict length of stay at admission: a prospective study. International Journal for Quality in Health Care. 2015;28(1):99–103.</a:t>
            </a:r>
          </a:p>
        </p:txBody>
      </p:sp>
      <p:pic>
        <p:nvPicPr>
          <p:cNvPr id="6" name="Picture 5">
            <a:extLst>
              <a:ext uri="{FF2B5EF4-FFF2-40B4-BE49-F238E27FC236}">
                <a16:creationId xmlns:a16="http://schemas.microsoft.com/office/drawing/2014/main" id="{A7273F2D-6DE0-9A46-8DA7-AD5CB6C64A0B}"/>
              </a:ext>
            </a:extLst>
          </p:cNvPr>
          <p:cNvPicPr>
            <a:picLocks noChangeAspect="1"/>
          </p:cNvPicPr>
          <p:nvPr/>
        </p:nvPicPr>
        <p:blipFill>
          <a:blip r:embed="rId3"/>
          <a:stretch>
            <a:fillRect/>
          </a:stretch>
        </p:blipFill>
        <p:spPr>
          <a:xfrm>
            <a:off x="7315198" y="1257101"/>
            <a:ext cx="1732547" cy="1732547"/>
          </a:xfrm>
          <a:prstGeom prst="rect">
            <a:avLst/>
          </a:prstGeom>
        </p:spPr>
      </p:pic>
    </p:spTree>
    <p:extLst>
      <p:ext uri="{BB962C8B-B14F-4D97-AF65-F5344CB8AC3E}">
        <p14:creationId xmlns:p14="http://schemas.microsoft.com/office/powerpoint/2010/main" val="280893464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4017D-FDA8-464B-9B67-6C9EA66C43C1}"/>
              </a:ext>
            </a:extLst>
          </p:cNvPr>
          <p:cNvSpPr>
            <a:spLocks noGrp="1"/>
          </p:cNvSpPr>
          <p:nvPr>
            <p:ph type="title"/>
          </p:nvPr>
        </p:nvSpPr>
        <p:spPr>
          <a:xfrm>
            <a:off x="547080" y="0"/>
            <a:ext cx="6777732" cy="719645"/>
          </a:xfrm>
        </p:spPr>
        <p:txBody>
          <a:bodyPr/>
          <a:lstStyle/>
          <a:p>
            <a:r>
              <a:rPr lang="en-US" dirty="0"/>
              <a:t>Motivation, The case for HMM</a:t>
            </a:r>
          </a:p>
        </p:txBody>
      </p:sp>
      <p:sp>
        <p:nvSpPr>
          <p:cNvPr id="3" name="Text Placeholder 2">
            <a:extLst>
              <a:ext uri="{FF2B5EF4-FFF2-40B4-BE49-F238E27FC236}">
                <a16:creationId xmlns:a16="http://schemas.microsoft.com/office/drawing/2014/main" id="{DAA9005A-DA30-FD44-970F-2F32B71B88DC}"/>
              </a:ext>
            </a:extLst>
          </p:cNvPr>
          <p:cNvSpPr>
            <a:spLocks noGrp="1"/>
          </p:cNvSpPr>
          <p:nvPr>
            <p:ph type="body" idx="1"/>
          </p:nvPr>
        </p:nvSpPr>
        <p:spPr>
          <a:xfrm>
            <a:off x="547080" y="818147"/>
            <a:ext cx="6363859" cy="3587164"/>
          </a:xfrm>
        </p:spPr>
        <p:txBody>
          <a:bodyPr/>
          <a:lstStyle/>
          <a:p>
            <a:pPr marL="342900" indent="-342900" defTabSz="240277">
              <a:spcBef>
                <a:spcPts val="1687"/>
              </a:spcBef>
              <a:buClr>
                <a:srgbClr val="C00000"/>
              </a:buClr>
              <a:buFont typeface="Arial" panose="020B0604020202020204" pitchFamily="34" charset="0"/>
              <a:buChar char="•"/>
              <a:defRPr sz="2496"/>
            </a:pPr>
            <a:endParaRPr lang="en-US" sz="1600" i="1" dirty="0"/>
          </a:p>
          <a:p>
            <a:pPr marL="342900" indent="-342900" defTabSz="240277">
              <a:spcBef>
                <a:spcPts val="1687"/>
              </a:spcBef>
              <a:buClr>
                <a:srgbClr val="C00000"/>
              </a:buClr>
              <a:buFont typeface="Arial" panose="020B0604020202020204" pitchFamily="34" charset="0"/>
              <a:buChar char="•"/>
              <a:defRPr sz="2496"/>
            </a:pPr>
            <a:r>
              <a:rPr lang="en-US" sz="1600" i="1" dirty="0"/>
              <a:t>More accurate prediction, increasing precision where its needed the most</a:t>
            </a:r>
            <a:endParaRPr lang="en-US" sz="1600" dirty="0"/>
          </a:p>
          <a:p>
            <a:pPr marL="182820" indent="-182820" defTabSz="240277">
              <a:spcBef>
                <a:spcPts val="1687"/>
              </a:spcBef>
              <a:defRPr sz="2496"/>
            </a:pPr>
            <a:r>
              <a:rPr lang="en-US" sz="2000" dirty="0"/>
              <a:t>Track multiple physiologic measurements and their </a:t>
            </a:r>
            <a:r>
              <a:rPr lang="en-US" sz="2000" i="1" dirty="0"/>
              <a:t>interactions</a:t>
            </a:r>
            <a:r>
              <a:rPr lang="en-US" sz="2000" dirty="0"/>
              <a:t> </a:t>
            </a:r>
            <a:r>
              <a:rPr lang="en-US" sz="2000" i="1" dirty="0"/>
              <a:t>over time</a:t>
            </a:r>
          </a:p>
          <a:p>
            <a:pPr marL="342900" indent="-342900" defTabSz="240277">
              <a:spcBef>
                <a:spcPts val="1687"/>
              </a:spcBef>
              <a:buClr>
                <a:srgbClr val="C00000"/>
              </a:buClr>
              <a:buFont typeface="Arial" panose="020B0604020202020204" pitchFamily="34" charset="0"/>
              <a:buChar char="•"/>
              <a:defRPr sz="2496"/>
            </a:pPr>
            <a:r>
              <a:rPr lang="en-US" sz="1600" i="1" dirty="0"/>
              <a:t>Evolution of Latent variables through time may capture the aggregate trend</a:t>
            </a:r>
          </a:p>
          <a:p>
            <a:pPr marL="182820" indent="-182820" defTabSz="240277">
              <a:spcBef>
                <a:spcPts val="1687"/>
              </a:spcBef>
              <a:defRPr sz="2496"/>
            </a:pPr>
            <a:r>
              <a:rPr lang="en-US" sz="2000" dirty="0"/>
              <a:t>States can be interpretable by physicians</a:t>
            </a:r>
          </a:p>
          <a:p>
            <a:endParaRPr lang="en-US" sz="1400" dirty="0"/>
          </a:p>
        </p:txBody>
      </p:sp>
      <p:sp>
        <p:nvSpPr>
          <p:cNvPr id="4" name="Slide Number Placeholder 3">
            <a:extLst>
              <a:ext uri="{FF2B5EF4-FFF2-40B4-BE49-F238E27FC236}">
                <a16:creationId xmlns:a16="http://schemas.microsoft.com/office/drawing/2014/main" id="{5FA2B739-5366-3F42-8CE0-773697AE04B5}"/>
              </a:ext>
            </a:extLst>
          </p:cNvPr>
          <p:cNvSpPr>
            <a:spLocks noGrp="1"/>
          </p:cNvSpPr>
          <p:nvPr>
            <p:ph type="sldNum" sz="quarter" idx="2"/>
          </p:nvPr>
        </p:nvSpPr>
        <p:spPr/>
        <p:txBody>
          <a:bodyPr/>
          <a:lstStyle/>
          <a:p>
            <a:fld id="{86CB4B4D-7CA3-9044-876B-883B54F8677D}" type="slidenum">
              <a:rPr lang="en-US" smtClean="0"/>
              <a:t>3</a:t>
            </a:fld>
            <a:endParaRPr lang="en-US"/>
          </a:p>
        </p:txBody>
      </p:sp>
      <p:pic>
        <p:nvPicPr>
          <p:cNvPr id="6" name="Picture 5">
            <a:extLst>
              <a:ext uri="{FF2B5EF4-FFF2-40B4-BE49-F238E27FC236}">
                <a16:creationId xmlns:a16="http://schemas.microsoft.com/office/drawing/2014/main" id="{6E010CCE-7873-E545-AAF9-9427AF6F20F6}"/>
              </a:ext>
            </a:extLst>
          </p:cNvPr>
          <p:cNvPicPr>
            <a:picLocks noChangeAspect="1"/>
          </p:cNvPicPr>
          <p:nvPr/>
        </p:nvPicPr>
        <p:blipFill>
          <a:blip r:embed="rId2"/>
          <a:stretch>
            <a:fillRect/>
          </a:stretch>
        </p:blipFill>
        <p:spPr>
          <a:xfrm>
            <a:off x="6282826" y="1686090"/>
            <a:ext cx="2861174" cy="1899999"/>
          </a:xfrm>
          <a:prstGeom prst="rect">
            <a:avLst/>
          </a:prstGeom>
        </p:spPr>
      </p:pic>
      <p:sp>
        <p:nvSpPr>
          <p:cNvPr id="5" name="TextBox 4">
            <a:extLst>
              <a:ext uri="{FF2B5EF4-FFF2-40B4-BE49-F238E27FC236}">
                <a16:creationId xmlns:a16="http://schemas.microsoft.com/office/drawing/2014/main" id="{701FC1C0-2F81-3446-B19B-619C3BD3E6B8}"/>
              </a:ext>
            </a:extLst>
          </p:cNvPr>
          <p:cNvSpPr txBox="1"/>
          <p:nvPr/>
        </p:nvSpPr>
        <p:spPr>
          <a:xfrm>
            <a:off x="462013" y="3983992"/>
            <a:ext cx="8053811" cy="707886"/>
          </a:xfrm>
          <a:prstGeom prst="rect">
            <a:avLst/>
          </a:prstGeom>
          <a:noFill/>
        </p:spPr>
        <p:txBody>
          <a:bodyPr wrap="square" rtlCol="0">
            <a:spAutoFit/>
          </a:bodyPr>
          <a:lstStyle/>
          <a:p>
            <a:pPr marL="342900" indent="-342900">
              <a:buClr>
                <a:srgbClr val="C00000"/>
              </a:buClr>
              <a:buFont typeface="Arial" panose="020B0604020202020204" pitchFamily="34" charset="0"/>
              <a:buChar char="•"/>
            </a:pPr>
            <a:r>
              <a:rPr lang="en-US" sz="1600" dirty="0"/>
              <a:t>Possibly indicating severity or progress of patients’ underlying disease symptoms </a:t>
            </a:r>
          </a:p>
          <a:p>
            <a:pPr marL="457200" indent="-457200">
              <a:buFont typeface="+mj-lt"/>
              <a:buAutoNum type="arabicPeriod"/>
            </a:pPr>
            <a:endParaRPr lang="en-US" dirty="0"/>
          </a:p>
        </p:txBody>
      </p:sp>
      <p:sp>
        <p:nvSpPr>
          <p:cNvPr id="7" name="TextBox 6">
            <a:extLst>
              <a:ext uri="{FF2B5EF4-FFF2-40B4-BE49-F238E27FC236}">
                <a16:creationId xmlns:a16="http://schemas.microsoft.com/office/drawing/2014/main" id="{DFE84896-25B2-7146-915B-BB989DCC5D73}"/>
              </a:ext>
            </a:extLst>
          </p:cNvPr>
          <p:cNvSpPr txBox="1"/>
          <p:nvPr/>
        </p:nvSpPr>
        <p:spPr>
          <a:xfrm>
            <a:off x="462013" y="818147"/>
            <a:ext cx="8273631" cy="769441"/>
          </a:xfrm>
          <a:prstGeom prst="rect">
            <a:avLst/>
          </a:prstGeom>
          <a:noFill/>
        </p:spPr>
        <p:txBody>
          <a:bodyPr wrap="square" rtlCol="0">
            <a:spAutoFit/>
          </a:bodyPr>
          <a:lstStyle/>
          <a:p>
            <a:r>
              <a:rPr lang="en-US" sz="2000" dirty="0"/>
              <a:t>Most of the previous work is on </a:t>
            </a:r>
            <a:r>
              <a:rPr lang="en-US" sz="2000" i="1" dirty="0"/>
              <a:t>classification</a:t>
            </a:r>
            <a:r>
              <a:rPr lang="en-US" sz="2000" dirty="0"/>
              <a:t> rather than </a:t>
            </a:r>
            <a:r>
              <a:rPr lang="en-US" sz="2000" i="1" dirty="0"/>
              <a:t>regression</a:t>
            </a:r>
          </a:p>
          <a:p>
            <a:endParaRPr lang="en-US" dirty="0"/>
          </a:p>
        </p:txBody>
      </p:sp>
    </p:spTree>
    <p:extLst>
      <p:ext uri="{BB962C8B-B14F-4D97-AF65-F5344CB8AC3E}">
        <p14:creationId xmlns:p14="http://schemas.microsoft.com/office/powerpoint/2010/main" val="310416857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Properties of dataset"/>
          <p:cNvSpPr txBox="1">
            <a:spLocks noGrp="1"/>
          </p:cNvSpPr>
          <p:nvPr>
            <p:ph type="title"/>
          </p:nvPr>
        </p:nvSpPr>
        <p:spPr>
          <a:xfrm>
            <a:off x="740521" y="366382"/>
            <a:ext cx="5853410" cy="320088"/>
          </a:xfrm>
          <a:prstGeom prst="rect">
            <a:avLst/>
          </a:prstGeom>
        </p:spPr>
        <p:txBody>
          <a:bodyPr/>
          <a:lstStyle/>
          <a:p>
            <a:r>
              <a:rPr lang="en-US" dirty="0"/>
              <a:t>Dataset : Physionet2012</a:t>
            </a:r>
            <a:endParaRPr dirty="0"/>
          </a:p>
        </p:txBody>
      </p:sp>
      <p:sp>
        <p:nvSpPr>
          <p:cNvPr id="130" name="4000 patients…"/>
          <p:cNvSpPr txBox="1">
            <a:spLocks noGrp="1"/>
          </p:cNvSpPr>
          <p:nvPr>
            <p:ph type="body" idx="1"/>
          </p:nvPr>
        </p:nvSpPr>
        <p:spPr>
          <a:xfrm>
            <a:off x="740521" y="844902"/>
            <a:ext cx="8570562" cy="3672965"/>
          </a:xfrm>
          <a:prstGeom prst="rect">
            <a:avLst/>
          </a:prstGeom>
        </p:spPr>
        <p:txBody>
          <a:bodyPr/>
          <a:lstStyle/>
          <a:p>
            <a:r>
              <a:rPr lang="en-US" sz="2000" i="1" dirty="0" err="1"/>
              <a:t>Physionet</a:t>
            </a:r>
            <a:r>
              <a:rPr lang="en-US" sz="2000" i="1" dirty="0"/>
              <a:t> 2012 Challenge </a:t>
            </a:r>
          </a:p>
          <a:p>
            <a:r>
              <a:rPr lang="en-US" i="1" dirty="0"/>
              <a:t> </a:t>
            </a:r>
            <a:r>
              <a:rPr lang="en-US" dirty="0"/>
              <a:t>General </a:t>
            </a:r>
            <a:r>
              <a:rPr lang="en-US" i="1" dirty="0"/>
              <a:t>demographics</a:t>
            </a:r>
            <a:r>
              <a:rPr lang="en-US" dirty="0"/>
              <a:t> including </a:t>
            </a:r>
            <a:r>
              <a:rPr lang="en-US" i="1" dirty="0"/>
              <a:t>age</a:t>
            </a:r>
            <a:r>
              <a:rPr lang="en-US" dirty="0"/>
              <a:t> and </a:t>
            </a:r>
            <a:r>
              <a:rPr lang="en-US" i="1" dirty="0"/>
              <a:t>gender</a:t>
            </a:r>
            <a:r>
              <a:rPr lang="en-US" dirty="0"/>
              <a:t>  + </a:t>
            </a:r>
            <a:r>
              <a:rPr lang="en-US" i="1" dirty="0"/>
              <a:t>37 different physiological measurements </a:t>
            </a:r>
            <a:r>
              <a:rPr lang="en-US" dirty="0"/>
              <a:t>of 4000 patients for the first </a:t>
            </a:r>
            <a:r>
              <a:rPr lang="en-US" i="1" dirty="0"/>
              <a:t>48 hours after their ICU admission</a:t>
            </a:r>
          </a:p>
          <a:p>
            <a:pPr marL="285750" indent="-285750">
              <a:buFont typeface="Arial" panose="020B0604020202020204" pitchFamily="34" charset="0"/>
              <a:buChar char="•"/>
            </a:pPr>
            <a:r>
              <a:rPr lang="en-US" i="1" dirty="0"/>
              <a:t>Publicly available without any paperwork and thus easily reproducible by others </a:t>
            </a:r>
          </a:p>
          <a:p>
            <a:pPr marL="285750" indent="-285750">
              <a:buFont typeface="Arial" panose="020B0604020202020204" pitchFamily="34" charset="0"/>
              <a:buChar char="•"/>
            </a:pPr>
            <a:r>
              <a:rPr lang="en-US" i="1" dirty="0"/>
              <a:t>More studies available for comparison</a:t>
            </a:r>
          </a:p>
          <a:p>
            <a:pPr marL="285750" indent="-285750">
              <a:buFont typeface="Arial" panose="020B0604020202020204" pitchFamily="34" charset="0"/>
              <a:buChar char="•"/>
            </a:pPr>
            <a:r>
              <a:rPr lang="en-US" i="1" dirty="0"/>
              <a:t>The size of dataset while sufficient for learning is also realistic for practical purpose, i.e. a single hospital</a:t>
            </a:r>
          </a:p>
          <a:p>
            <a:endParaRPr lang="en-US" i="1" dirty="0"/>
          </a:p>
          <a:p>
            <a:endParaRPr lang="en-US" i="1" dirty="0"/>
          </a:p>
          <a:p>
            <a:endParaRPr lang="en-US" i="1" dirty="0"/>
          </a:p>
        </p:txBody>
      </p:sp>
      <p:pic>
        <p:nvPicPr>
          <p:cNvPr id="3" name="Picture 2">
            <a:extLst>
              <a:ext uri="{FF2B5EF4-FFF2-40B4-BE49-F238E27FC236}">
                <a16:creationId xmlns:a16="http://schemas.microsoft.com/office/drawing/2014/main" id="{E7D19E22-8BF5-4A4B-AAFF-D047BE177FAB}"/>
              </a:ext>
            </a:extLst>
          </p:cNvPr>
          <p:cNvPicPr>
            <a:picLocks noChangeAspect="1"/>
          </p:cNvPicPr>
          <p:nvPr/>
        </p:nvPicPr>
        <p:blipFill>
          <a:blip r:embed="rId2"/>
          <a:stretch>
            <a:fillRect/>
          </a:stretch>
        </p:blipFill>
        <p:spPr>
          <a:xfrm>
            <a:off x="3715351" y="3374936"/>
            <a:ext cx="5428649" cy="1301363"/>
          </a:xfrm>
          <a:prstGeom prst="rect">
            <a:avLst/>
          </a:prstGeom>
        </p:spPr>
      </p:pic>
      <p:sp>
        <p:nvSpPr>
          <p:cNvPr id="4" name="TextBox 3">
            <a:extLst>
              <a:ext uri="{FF2B5EF4-FFF2-40B4-BE49-F238E27FC236}">
                <a16:creationId xmlns:a16="http://schemas.microsoft.com/office/drawing/2014/main" id="{1A3027E6-3AC5-CC4F-9F1E-929B756A1E21}"/>
              </a:ext>
            </a:extLst>
          </p:cNvPr>
          <p:cNvSpPr txBox="1"/>
          <p:nvPr/>
        </p:nvSpPr>
        <p:spPr>
          <a:xfrm>
            <a:off x="625643" y="4210090"/>
            <a:ext cx="5659655" cy="307777"/>
          </a:xfrm>
          <a:prstGeom prst="rect">
            <a:avLst/>
          </a:prstGeom>
          <a:noFill/>
        </p:spPr>
        <p:txBody>
          <a:bodyPr wrap="square" rtlCol="0">
            <a:spAutoFit/>
          </a:bodyPr>
          <a:lstStyle/>
          <a:p>
            <a:r>
              <a:rPr lang="en-US" sz="1400" dirty="0"/>
              <a:t>https://</a:t>
            </a:r>
            <a:r>
              <a:rPr lang="en-US" sz="1400" dirty="0" err="1"/>
              <a:t>physionet.org</a:t>
            </a:r>
            <a:r>
              <a:rPr lang="en-US" sz="1400" dirty="0"/>
              <a:t>/challenge/2012/</a:t>
            </a:r>
          </a:p>
        </p:txBody>
      </p:sp>
    </p:spTree>
    <p:extLst>
      <p:ext uri="{BB962C8B-B14F-4D97-AF65-F5344CB8AC3E}">
        <p14:creationId xmlns:p14="http://schemas.microsoft.com/office/powerpoint/2010/main" val="414226066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Problem Statement"/>
          <p:cNvSpPr txBox="1">
            <a:spLocks noGrp="1"/>
          </p:cNvSpPr>
          <p:nvPr>
            <p:ph type="title"/>
          </p:nvPr>
        </p:nvSpPr>
        <p:spPr>
          <a:prstGeom prst="rect">
            <a:avLst/>
          </a:prstGeom>
        </p:spPr>
        <p:txBody>
          <a:bodyPr/>
          <a:lstStyle/>
          <a:p>
            <a:r>
              <a:t>Problem Statement</a:t>
            </a:r>
          </a:p>
        </p:txBody>
      </p:sp>
      <p:sp>
        <p:nvSpPr>
          <p:cNvPr id="127" name="Input :  physiological measurements throughout time for 48 hours…"/>
          <p:cNvSpPr txBox="1">
            <a:spLocks noGrp="1"/>
          </p:cNvSpPr>
          <p:nvPr>
            <p:ph type="body" idx="1"/>
          </p:nvPr>
        </p:nvSpPr>
        <p:spPr>
          <a:prstGeom prst="rect">
            <a:avLst/>
          </a:prstGeom>
        </p:spPr>
        <p:txBody>
          <a:bodyPr/>
          <a:lstStyle/>
          <a:p>
            <a:r>
              <a:rPr lang="en-US" sz="2400" dirty="0"/>
              <a:t>Regression task</a:t>
            </a:r>
          </a:p>
          <a:p>
            <a:r>
              <a:rPr b="1" dirty="0"/>
              <a:t>Input</a:t>
            </a:r>
            <a:r>
              <a:rPr dirty="0"/>
              <a:t> :  </a:t>
            </a:r>
            <a:r>
              <a:rPr lang="en-US" dirty="0"/>
              <a:t>P</a:t>
            </a:r>
            <a:r>
              <a:rPr dirty="0"/>
              <a:t>hysiological </a:t>
            </a:r>
            <a:r>
              <a:rPr lang="en-US" dirty="0"/>
              <a:t>M</a:t>
            </a:r>
            <a:r>
              <a:rPr dirty="0"/>
              <a:t>easurements throughout time for </a:t>
            </a:r>
            <a:r>
              <a:rPr i="1" dirty="0"/>
              <a:t>48 hours</a:t>
            </a:r>
          </a:p>
          <a:p>
            <a:pPr lvl="1"/>
            <a:r>
              <a:rPr dirty="0">
                <a:solidFill>
                  <a:schemeClr val="tx1"/>
                </a:solidFill>
              </a:rPr>
              <a:t> Blood pressure</a:t>
            </a:r>
            <a:endParaRPr lang="en-US" dirty="0">
              <a:solidFill>
                <a:schemeClr val="tx1"/>
              </a:solidFill>
            </a:endParaRPr>
          </a:p>
          <a:p>
            <a:pPr lvl="1"/>
            <a:r>
              <a:rPr lang="en-US" dirty="0">
                <a:solidFill>
                  <a:schemeClr val="tx1"/>
                </a:solidFill>
              </a:rPr>
              <a:t>T</a:t>
            </a:r>
            <a:r>
              <a:rPr dirty="0">
                <a:solidFill>
                  <a:schemeClr val="tx1"/>
                </a:solidFill>
              </a:rPr>
              <a:t>emperature</a:t>
            </a:r>
            <a:endParaRPr lang="en-US" dirty="0">
              <a:solidFill>
                <a:schemeClr val="tx1"/>
              </a:solidFill>
            </a:endParaRPr>
          </a:p>
          <a:p>
            <a:pPr lvl="1"/>
            <a:r>
              <a:rPr dirty="0">
                <a:solidFill>
                  <a:schemeClr val="tx1"/>
                </a:solidFill>
              </a:rPr>
              <a:t> </a:t>
            </a:r>
            <a:r>
              <a:rPr lang="en-US" dirty="0">
                <a:solidFill>
                  <a:schemeClr val="tx1"/>
                </a:solidFill>
              </a:rPr>
              <a:t>H</a:t>
            </a:r>
            <a:r>
              <a:rPr dirty="0">
                <a:solidFill>
                  <a:schemeClr val="tx1"/>
                </a:solidFill>
              </a:rPr>
              <a:t>eart rate</a:t>
            </a:r>
            <a:endParaRPr lang="en-US" dirty="0">
              <a:solidFill>
                <a:schemeClr val="tx1"/>
              </a:solidFill>
            </a:endParaRPr>
          </a:p>
          <a:p>
            <a:pPr lvl="1"/>
            <a:r>
              <a:rPr dirty="0">
                <a:solidFill>
                  <a:schemeClr val="tx1"/>
                </a:solidFill>
              </a:rPr>
              <a:t> Glasgow Coma Score</a:t>
            </a:r>
            <a:endParaRPr lang="en-US" dirty="0">
              <a:solidFill>
                <a:schemeClr val="tx1"/>
              </a:solidFill>
            </a:endParaRPr>
          </a:p>
          <a:p>
            <a:pPr lvl="1"/>
            <a:r>
              <a:rPr dirty="0">
                <a:solidFill>
                  <a:schemeClr val="tx1"/>
                </a:solidFill>
              </a:rPr>
              <a:t> </a:t>
            </a:r>
            <a:r>
              <a:rPr lang="en-US" dirty="0">
                <a:solidFill>
                  <a:schemeClr val="tx1"/>
                </a:solidFill>
              </a:rPr>
              <a:t>S</a:t>
            </a:r>
            <a:r>
              <a:rPr dirty="0">
                <a:solidFill>
                  <a:schemeClr val="tx1"/>
                </a:solidFill>
              </a:rPr>
              <a:t>erum </a:t>
            </a:r>
            <a:r>
              <a:rPr lang="en-US" dirty="0">
                <a:solidFill>
                  <a:schemeClr val="tx1"/>
                </a:solidFill>
              </a:rPr>
              <a:t>G</a:t>
            </a:r>
            <a:r>
              <a:rPr dirty="0">
                <a:solidFill>
                  <a:schemeClr val="tx1"/>
                </a:solidFill>
              </a:rPr>
              <a:t>lucose, </a:t>
            </a:r>
            <a:endParaRPr lang="en-US" dirty="0">
              <a:solidFill>
                <a:schemeClr val="tx1"/>
              </a:solidFill>
            </a:endParaRPr>
          </a:p>
          <a:p>
            <a:pPr lvl="1"/>
            <a:r>
              <a:rPr lang="en-US" dirty="0">
                <a:solidFill>
                  <a:schemeClr val="tx1"/>
                </a:solidFill>
              </a:rPr>
              <a:t>W</a:t>
            </a:r>
            <a:r>
              <a:rPr dirty="0">
                <a:solidFill>
                  <a:schemeClr val="tx1"/>
                </a:solidFill>
              </a:rPr>
              <a:t>hite </a:t>
            </a:r>
            <a:r>
              <a:rPr lang="en-US" dirty="0">
                <a:solidFill>
                  <a:schemeClr val="tx1"/>
                </a:solidFill>
              </a:rPr>
              <a:t>B</a:t>
            </a:r>
            <a:r>
              <a:rPr dirty="0">
                <a:solidFill>
                  <a:schemeClr val="tx1"/>
                </a:solidFill>
              </a:rPr>
              <a:t>lood </a:t>
            </a:r>
            <a:r>
              <a:rPr lang="en-US" dirty="0">
                <a:solidFill>
                  <a:schemeClr val="tx1"/>
                </a:solidFill>
              </a:rPr>
              <a:t>C</a:t>
            </a:r>
            <a:r>
              <a:rPr dirty="0">
                <a:solidFill>
                  <a:schemeClr val="tx1"/>
                </a:solidFill>
              </a:rPr>
              <a:t>ell </a:t>
            </a:r>
            <a:r>
              <a:rPr lang="en-US" dirty="0">
                <a:solidFill>
                  <a:schemeClr val="tx1"/>
                </a:solidFill>
              </a:rPr>
              <a:t>C</a:t>
            </a:r>
            <a:r>
              <a:rPr dirty="0">
                <a:solidFill>
                  <a:schemeClr val="tx1"/>
                </a:solidFill>
              </a:rPr>
              <a:t>ount </a:t>
            </a:r>
            <a:endParaRPr lang="en-US" dirty="0">
              <a:solidFill>
                <a:schemeClr val="tx1"/>
              </a:solidFill>
            </a:endParaRPr>
          </a:p>
          <a:p>
            <a:pPr lvl="1"/>
            <a:r>
              <a:rPr lang="en-US" dirty="0">
                <a:solidFill>
                  <a:schemeClr val="tx1"/>
                </a:solidFill>
              </a:rPr>
              <a:t>U</a:t>
            </a:r>
            <a:r>
              <a:rPr dirty="0">
                <a:solidFill>
                  <a:schemeClr val="tx1"/>
                </a:solidFill>
              </a:rPr>
              <a:t>rine </a:t>
            </a:r>
            <a:r>
              <a:rPr lang="en-US" dirty="0">
                <a:solidFill>
                  <a:schemeClr val="tx1"/>
                </a:solidFill>
              </a:rPr>
              <a:t>O</a:t>
            </a:r>
            <a:r>
              <a:rPr dirty="0">
                <a:solidFill>
                  <a:schemeClr val="tx1"/>
                </a:solidFill>
              </a:rPr>
              <a:t>utput.</a:t>
            </a:r>
          </a:p>
          <a:p>
            <a:r>
              <a:rPr b="1" dirty="0"/>
              <a:t>Output</a:t>
            </a:r>
            <a:r>
              <a:rPr dirty="0"/>
              <a:t> : Length of stay in ICU in days</a:t>
            </a:r>
          </a:p>
        </p:txBody>
      </p:sp>
      <p:pic>
        <p:nvPicPr>
          <p:cNvPr id="4" name="Screen Shot 2018-10-01 at 18.06.20.png" descr="Screen Shot 2018-10-01 at 18.06.20.png">
            <a:extLst>
              <a:ext uri="{FF2B5EF4-FFF2-40B4-BE49-F238E27FC236}">
                <a16:creationId xmlns:a16="http://schemas.microsoft.com/office/drawing/2014/main" id="{98205D1C-2C04-164E-A01A-010BFF35BAD8}"/>
              </a:ext>
            </a:extLst>
          </p:cNvPr>
          <p:cNvPicPr>
            <a:picLocks noChangeAspect="1"/>
          </p:cNvPicPr>
          <p:nvPr/>
        </p:nvPicPr>
        <p:blipFill>
          <a:blip r:embed="rId2">
            <a:extLst/>
          </a:blip>
          <a:stretch>
            <a:fillRect/>
          </a:stretch>
        </p:blipFill>
        <p:spPr>
          <a:xfrm>
            <a:off x="3013764" y="1980429"/>
            <a:ext cx="6020906" cy="1488612"/>
          </a:xfrm>
          <a:prstGeom prst="rect">
            <a:avLst/>
          </a:prstGeom>
          <a:ln w="12700">
            <a:miter lim="400000"/>
          </a:ln>
        </p:spPr>
      </p:pic>
    </p:spTree>
    <p:extLst>
      <p:ext uri="{BB962C8B-B14F-4D97-AF65-F5344CB8AC3E}">
        <p14:creationId xmlns:p14="http://schemas.microsoft.com/office/powerpoint/2010/main" val="291273780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Baseline models"/>
          <p:cNvSpPr txBox="1">
            <a:spLocks noGrp="1"/>
          </p:cNvSpPr>
          <p:nvPr>
            <p:ph type="title"/>
          </p:nvPr>
        </p:nvSpPr>
        <p:spPr>
          <a:xfrm>
            <a:off x="435740" y="337676"/>
            <a:ext cx="6777732" cy="320088"/>
          </a:xfrm>
          <a:prstGeom prst="rect">
            <a:avLst/>
          </a:prstGeom>
        </p:spPr>
        <p:txBody>
          <a:bodyPr/>
          <a:lstStyle/>
          <a:p>
            <a:r>
              <a:rPr dirty="0"/>
              <a:t>Baseline </a:t>
            </a:r>
            <a:r>
              <a:rPr lang="en-US" dirty="0"/>
              <a:t>M</a:t>
            </a:r>
            <a:r>
              <a:rPr dirty="0"/>
              <a:t>odels</a:t>
            </a:r>
            <a:r>
              <a:rPr lang="en-US" dirty="0"/>
              <a:t> </a:t>
            </a:r>
            <a:endParaRPr dirty="0"/>
          </a:p>
        </p:txBody>
      </p:sp>
      <p:sp>
        <p:nvSpPr>
          <p:cNvPr id="134" name="Min, Max, Mean, First and Last for each of the 7 variables…"/>
          <p:cNvSpPr txBox="1">
            <a:spLocks noGrp="1"/>
          </p:cNvSpPr>
          <p:nvPr>
            <p:ph type="body" idx="1"/>
          </p:nvPr>
        </p:nvSpPr>
        <p:spPr>
          <a:xfrm>
            <a:off x="466546" y="766221"/>
            <a:ext cx="4166349" cy="3570961"/>
          </a:xfrm>
          <a:prstGeom prst="rect">
            <a:avLst/>
          </a:prstGeom>
        </p:spPr>
        <p:txBody>
          <a:bodyPr/>
          <a:lstStyle/>
          <a:p>
            <a:r>
              <a:rPr dirty="0"/>
              <a:t>Min</a:t>
            </a:r>
            <a:r>
              <a:rPr lang="en-US" dirty="0"/>
              <a:t>imum</a:t>
            </a:r>
            <a:r>
              <a:rPr dirty="0"/>
              <a:t>, Max</a:t>
            </a:r>
            <a:r>
              <a:rPr lang="en-US" dirty="0"/>
              <a:t>imum</a:t>
            </a:r>
            <a:r>
              <a:rPr dirty="0"/>
              <a:t>, </a:t>
            </a:r>
            <a:r>
              <a:rPr lang="en-US" dirty="0"/>
              <a:t>Average</a:t>
            </a:r>
            <a:r>
              <a:rPr dirty="0"/>
              <a:t>, First and Last</a:t>
            </a:r>
            <a:r>
              <a:rPr lang="en-US" dirty="0"/>
              <a:t> in time (5 statistics)</a:t>
            </a:r>
            <a:r>
              <a:rPr dirty="0"/>
              <a:t> for each of the 7 variables</a:t>
            </a:r>
          </a:p>
          <a:p>
            <a:pPr lvl="1"/>
            <a:r>
              <a:rPr dirty="0">
                <a:solidFill>
                  <a:schemeClr val="tx1"/>
                </a:solidFill>
              </a:rPr>
              <a:t>35 </a:t>
            </a:r>
            <a:r>
              <a:rPr lang="en-US" dirty="0">
                <a:solidFill>
                  <a:schemeClr val="tx1"/>
                </a:solidFill>
              </a:rPr>
              <a:t>features</a:t>
            </a:r>
            <a:r>
              <a:rPr dirty="0">
                <a:solidFill>
                  <a:schemeClr val="tx1"/>
                </a:solidFill>
              </a:rPr>
              <a:t> in total</a:t>
            </a:r>
            <a:r>
              <a:rPr lang="en-US" dirty="0">
                <a:solidFill>
                  <a:schemeClr val="tx1"/>
                </a:solidFill>
              </a:rPr>
              <a:t> for each patient</a:t>
            </a:r>
          </a:p>
          <a:p>
            <a:r>
              <a:rPr lang="en-US" dirty="0"/>
              <a:t>F</a:t>
            </a:r>
            <a:r>
              <a:rPr dirty="0"/>
              <a:t>ive common regression models: LASSO regression</a:t>
            </a:r>
            <a:endParaRPr lang="en-US" dirty="0"/>
          </a:p>
          <a:p>
            <a:pPr marL="285750" indent="-285750">
              <a:buClr>
                <a:srgbClr val="C00000"/>
              </a:buClr>
              <a:buFont typeface="Arial" panose="020B0604020202020204" pitchFamily="34" charset="0"/>
              <a:buChar char="•"/>
            </a:pPr>
            <a:r>
              <a:rPr lang="en-US" sz="1400" dirty="0"/>
              <a:t>R</a:t>
            </a:r>
            <a:r>
              <a:rPr sz="1400" dirty="0"/>
              <a:t>idge regression</a:t>
            </a:r>
            <a:endParaRPr lang="en-US" sz="1400" dirty="0"/>
          </a:p>
          <a:p>
            <a:pPr marL="285750" indent="-285750">
              <a:buClr>
                <a:srgbClr val="C00000"/>
              </a:buClr>
              <a:buFont typeface="Arial" panose="020B0604020202020204" pitchFamily="34" charset="0"/>
              <a:buChar char="•"/>
            </a:pPr>
            <a:r>
              <a:rPr sz="1400" dirty="0"/>
              <a:t>Poisson regression</a:t>
            </a:r>
            <a:endParaRPr lang="en-US" sz="1400" dirty="0"/>
          </a:p>
          <a:p>
            <a:pPr marL="285750" indent="-285750">
              <a:buClr>
                <a:srgbClr val="C00000"/>
              </a:buClr>
              <a:buFont typeface="Arial" panose="020B0604020202020204" pitchFamily="34" charset="0"/>
              <a:buChar char="•"/>
            </a:pPr>
            <a:r>
              <a:rPr lang="en-US" sz="1400" dirty="0"/>
              <a:t>B</a:t>
            </a:r>
            <a:r>
              <a:rPr sz="1400" dirty="0"/>
              <a:t>inomial regression</a:t>
            </a:r>
            <a:endParaRPr lang="en-US" sz="1400" dirty="0"/>
          </a:p>
          <a:p>
            <a:pPr marL="285750" indent="-285750">
              <a:buClr>
                <a:srgbClr val="C00000"/>
              </a:buClr>
              <a:buFont typeface="Arial" panose="020B0604020202020204" pitchFamily="34" charset="0"/>
              <a:buChar char="•"/>
            </a:pPr>
            <a:r>
              <a:rPr lang="en-US" sz="1400" dirty="0"/>
              <a:t>S</a:t>
            </a:r>
            <a:r>
              <a:rPr sz="1400" dirty="0"/>
              <a:t>upport vector regression (SVR)</a:t>
            </a:r>
            <a:endParaRPr lang="en-US" sz="1400" dirty="0"/>
          </a:p>
          <a:p>
            <a:pPr>
              <a:buClr>
                <a:srgbClr val="C00000"/>
              </a:buClr>
            </a:pPr>
            <a:endParaRPr lang="en-US" sz="1400" dirty="0"/>
          </a:p>
        </p:txBody>
      </p:sp>
      <p:pic>
        <p:nvPicPr>
          <p:cNvPr id="4" name="Screen Shot 2018-10-01 at 18.33.43.png" descr="Screen Shot 2018-10-01 at 18.33.43.png">
            <a:extLst>
              <a:ext uri="{FF2B5EF4-FFF2-40B4-BE49-F238E27FC236}">
                <a16:creationId xmlns:a16="http://schemas.microsoft.com/office/drawing/2014/main" id="{6D5359E5-4D60-694C-A7A3-444404D09266}"/>
              </a:ext>
            </a:extLst>
          </p:cNvPr>
          <p:cNvPicPr>
            <a:picLocks noChangeAspect="1"/>
          </p:cNvPicPr>
          <p:nvPr/>
        </p:nvPicPr>
        <p:blipFill rotWithShape="1">
          <a:blip r:embed="rId3">
            <a:extLst>
              <a:ext uri="{BEBA8EAE-BF5A-486C-A8C5-ECC9F3942E4B}">
                <a14:imgProps xmlns:a14="http://schemas.microsoft.com/office/drawing/2010/main">
                  <a14:imgLayer>
                    <a14:imgEffect>
                      <a14:sharpenSoften amount="50000"/>
                    </a14:imgEffect>
                  </a14:imgLayer>
                </a14:imgProps>
              </a:ext>
            </a:extLst>
          </a:blip>
          <a:srcRect l="235" r="48311" b="20731"/>
          <a:stretch/>
        </p:blipFill>
        <p:spPr>
          <a:xfrm>
            <a:off x="4620126" y="938696"/>
            <a:ext cx="4138863" cy="3590771"/>
          </a:xfrm>
          <a:prstGeom prst="rect">
            <a:avLst/>
          </a:prstGeom>
          <a:ln w="12700">
            <a:miter lim="400000"/>
          </a:ln>
        </p:spPr>
      </p:pic>
      <p:sp>
        <p:nvSpPr>
          <p:cNvPr id="2" name="TextBox 1">
            <a:extLst>
              <a:ext uri="{FF2B5EF4-FFF2-40B4-BE49-F238E27FC236}">
                <a16:creationId xmlns:a16="http://schemas.microsoft.com/office/drawing/2014/main" id="{841C87C5-B350-A746-8361-DAD603D8C3FA}"/>
              </a:ext>
            </a:extLst>
          </p:cNvPr>
          <p:cNvSpPr txBox="1"/>
          <p:nvPr/>
        </p:nvSpPr>
        <p:spPr>
          <a:xfrm>
            <a:off x="4745255" y="3628723"/>
            <a:ext cx="1116530" cy="261610"/>
          </a:xfrm>
          <a:prstGeom prst="rect">
            <a:avLst/>
          </a:prstGeom>
          <a:noFill/>
        </p:spPr>
        <p:txBody>
          <a:bodyPr wrap="square" rtlCol="0">
            <a:spAutoFit/>
          </a:bodyPr>
          <a:lstStyle/>
          <a:p>
            <a:r>
              <a:rPr lang="en-US" sz="1100" b="1" dirty="0">
                <a:solidFill>
                  <a:srgbClr val="114C43"/>
                </a:solidFill>
                <a:highlight>
                  <a:srgbClr val="00FFFF"/>
                </a:highlight>
                <a:latin typeface="Athelas" panose="02000503000000020003" pitchFamily="2" charset="77"/>
              </a:rPr>
              <a:t>HR minimum</a:t>
            </a:r>
          </a:p>
        </p:txBody>
      </p:sp>
      <p:sp>
        <p:nvSpPr>
          <p:cNvPr id="7" name="TextBox 6">
            <a:extLst>
              <a:ext uri="{FF2B5EF4-FFF2-40B4-BE49-F238E27FC236}">
                <a16:creationId xmlns:a16="http://schemas.microsoft.com/office/drawing/2014/main" id="{B2851AA0-8D81-8440-BF55-FC0429AB7FB4}"/>
              </a:ext>
            </a:extLst>
          </p:cNvPr>
          <p:cNvSpPr txBox="1"/>
          <p:nvPr/>
        </p:nvSpPr>
        <p:spPr>
          <a:xfrm>
            <a:off x="7213472" y="3905722"/>
            <a:ext cx="1116530" cy="276999"/>
          </a:xfrm>
          <a:prstGeom prst="rect">
            <a:avLst/>
          </a:prstGeom>
          <a:noFill/>
        </p:spPr>
        <p:txBody>
          <a:bodyPr wrap="square" rtlCol="0">
            <a:spAutoFit/>
          </a:bodyPr>
          <a:lstStyle/>
          <a:p>
            <a:r>
              <a:rPr lang="en-US" sz="1200" b="1" dirty="0">
                <a:solidFill>
                  <a:srgbClr val="114C43"/>
                </a:solidFill>
                <a:highlight>
                  <a:srgbClr val="C0C0C0"/>
                </a:highlight>
                <a:latin typeface="Athelas" panose="02000503000000020003" pitchFamily="2" charset="77"/>
              </a:rPr>
              <a:t>BP minimum</a:t>
            </a:r>
          </a:p>
        </p:txBody>
      </p:sp>
      <p:sp>
        <p:nvSpPr>
          <p:cNvPr id="8" name="TextBox 7">
            <a:extLst>
              <a:ext uri="{FF2B5EF4-FFF2-40B4-BE49-F238E27FC236}">
                <a16:creationId xmlns:a16="http://schemas.microsoft.com/office/drawing/2014/main" id="{E2F86401-9900-1141-8421-CCC72C73E246}"/>
              </a:ext>
            </a:extLst>
          </p:cNvPr>
          <p:cNvSpPr txBox="1"/>
          <p:nvPr/>
        </p:nvSpPr>
        <p:spPr>
          <a:xfrm>
            <a:off x="6432802" y="1963776"/>
            <a:ext cx="1116530" cy="261610"/>
          </a:xfrm>
          <a:prstGeom prst="rect">
            <a:avLst/>
          </a:prstGeom>
          <a:noFill/>
        </p:spPr>
        <p:txBody>
          <a:bodyPr wrap="square" rtlCol="0">
            <a:spAutoFit/>
          </a:bodyPr>
          <a:lstStyle/>
          <a:p>
            <a:r>
              <a:rPr lang="en-US" sz="1100" b="1" dirty="0">
                <a:solidFill>
                  <a:srgbClr val="C00000"/>
                </a:solidFill>
                <a:highlight>
                  <a:srgbClr val="00FFFF"/>
                </a:highlight>
                <a:latin typeface="Athelas" panose="02000503000000020003" pitchFamily="2" charset="77"/>
              </a:rPr>
              <a:t>HR maximum</a:t>
            </a:r>
          </a:p>
        </p:txBody>
      </p:sp>
      <p:sp>
        <p:nvSpPr>
          <p:cNvPr id="9" name="TextBox 8">
            <a:extLst>
              <a:ext uri="{FF2B5EF4-FFF2-40B4-BE49-F238E27FC236}">
                <a16:creationId xmlns:a16="http://schemas.microsoft.com/office/drawing/2014/main" id="{A1264803-2215-4541-AC69-C2B4BED8CF2F}"/>
              </a:ext>
            </a:extLst>
          </p:cNvPr>
          <p:cNvSpPr txBox="1"/>
          <p:nvPr/>
        </p:nvSpPr>
        <p:spPr>
          <a:xfrm>
            <a:off x="7703103" y="1765271"/>
            <a:ext cx="1116530" cy="261610"/>
          </a:xfrm>
          <a:prstGeom prst="rect">
            <a:avLst/>
          </a:prstGeom>
          <a:noFill/>
        </p:spPr>
        <p:txBody>
          <a:bodyPr wrap="square" rtlCol="0">
            <a:spAutoFit/>
          </a:bodyPr>
          <a:lstStyle/>
          <a:p>
            <a:r>
              <a:rPr lang="en-US" sz="1100" b="1" dirty="0">
                <a:solidFill>
                  <a:srgbClr val="C00000"/>
                </a:solidFill>
                <a:highlight>
                  <a:srgbClr val="C0C0C0"/>
                </a:highlight>
                <a:latin typeface="Athelas" panose="02000503000000020003" pitchFamily="2" charset="77"/>
              </a:rPr>
              <a:t>BP maximum</a:t>
            </a:r>
          </a:p>
        </p:txBody>
      </p:sp>
      <p:sp>
        <p:nvSpPr>
          <p:cNvPr id="3" name="Rectangle 2">
            <a:extLst>
              <a:ext uri="{FF2B5EF4-FFF2-40B4-BE49-F238E27FC236}">
                <a16:creationId xmlns:a16="http://schemas.microsoft.com/office/drawing/2014/main" id="{677E169C-EE19-A34A-94DF-B6B821B40E62}"/>
              </a:ext>
            </a:extLst>
          </p:cNvPr>
          <p:cNvSpPr/>
          <p:nvPr/>
        </p:nvSpPr>
        <p:spPr>
          <a:xfrm>
            <a:off x="5700698" y="3246621"/>
            <a:ext cx="885179" cy="261610"/>
          </a:xfrm>
          <a:prstGeom prst="rect">
            <a:avLst/>
          </a:prstGeom>
        </p:spPr>
        <p:txBody>
          <a:bodyPr wrap="none">
            <a:spAutoFit/>
          </a:bodyPr>
          <a:lstStyle/>
          <a:p>
            <a:r>
              <a:rPr lang="en-US" sz="1100" b="1" dirty="0">
                <a:solidFill>
                  <a:srgbClr val="F77F00"/>
                </a:solidFill>
                <a:highlight>
                  <a:srgbClr val="C0C0C0"/>
                </a:highlight>
                <a:latin typeface="Athelas" panose="02000503000000020003" pitchFamily="2" charset="77"/>
              </a:rPr>
              <a:t>BP Average</a:t>
            </a:r>
          </a:p>
        </p:txBody>
      </p:sp>
      <p:sp>
        <p:nvSpPr>
          <p:cNvPr id="12" name="Rectangle 11">
            <a:extLst>
              <a:ext uri="{FF2B5EF4-FFF2-40B4-BE49-F238E27FC236}">
                <a16:creationId xmlns:a16="http://schemas.microsoft.com/office/drawing/2014/main" id="{C1133E66-1AFD-6D44-A002-1FE816CA4A52}"/>
              </a:ext>
            </a:extLst>
          </p:cNvPr>
          <p:cNvSpPr/>
          <p:nvPr/>
        </p:nvSpPr>
        <p:spPr>
          <a:xfrm>
            <a:off x="5861785" y="2420897"/>
            <a:ext cx="918841" cy="261610"/>
          </a:xfrm>
          <a:prstGeom prst="rect">
            <a:avLst/>
          </a:prstGeom>
        </p:spPr>
        <p:txBody>
          <a:bodyPr wrap="none">
            <a:spAutoFit/>
          </a:bodyPr>
          <a:lstStyle/>
          <a:p>
            <a:r>
              <a:rPr lang="en-US" sz="1100" b="1" dirty="0">
                <a:solidFill>
                  <a:srgbClr val="F77F00"/>
                </a:solidFill>
                <a:highlight>
                  <a:srgbClr val="00FFFF"/>
                </a:highlight>
                <a:latin typeface="Athelas" panose="02000503000000020003" pitchFamily="2" charset="77"/>
              </a:rPr>
              <a:t>HR Average</a:t>
            </a:r>
          </a:p>
        </p:txBody>
      </p:sp>
      <p:sp>
        <p:nvSpPr>
          <p:cNvPr id="13" name="Rectangle 12">
            <a:extLst>
              <a:ext uri="{FF2B5EF4-FFF2-40B4-BE49-F238E27FC236}">
                <a16:creationId xmlns:a16="http://schemas.microsoft.com/office/drawing/2014/main" id="{C3C15932-038D-0641-8CB1-9513DA0F2092}"/>
              </a:ext>
            </a:extLst>
          </p:cNvPr>
          <p:cNvSpPr/>
          <p:nvPr/>
        </p:nvSpPr>
        <p:spPr>
          <a:xfrm>
            <a:off x="4687923" y="1903770"/>
            <a:ext cx="702436" cy="246221"/>
          </a:xfrm>
          <a:prstGeom prst="rect">
            <a:avLst/>
          </a:prstGeom>
        </p:spPr>
        <p:txBody>
          <a:bodyPr wrap="square">
            <a:spAutoFit/>
          </a:bodyPr>
          <a:lstStyle/>
          <a:p>
            <a:r>
              <a:rPr lang="en-US" sz="1000" b="1" dirty="0">
                <a:solidFill>
                  <a:schemeClr val="accent5"/>
                </a:solidFill>
                <a:highlight>
                  <a:srgbClr val="C0C0C0"/>
                </a:highlight>
                <a:latin typeface="Athelas" panose="02000503000000020003" pitchFamily="2" charset="77"/>
              </a:rPr>
              <a:t>BP First</a:t>
            </a:r>
          </a:p>
        </p:txBody>
      </p:sp>
      <p:sp>
        <p:nvSpPr>
          <p:cNvPr id="14" name="Rectangle 13">
            <a:extLst>
              <a:ext uri="{FF2B5EF4-FFF2-40B4-BE49-F238E27FC236}">
                <a16:creationId xmlns:a16="http://schemas.microsoft.com/office/drawing/2014/main" id="{C98A1D15-9352-3E47-9941-9E0E97D69F57}"/>
              </a:ext>
            </a:extLst>
          </p:cNvPr>
          <p:cNvSpPr/>
          <p:nvPr/>
        </p:nvSpPr>
        <p:spPr>
          <a:xfrm>
            <a:off x="4745255" y="3793478"/>
            <a:ext cx="984669" cy="261610"/>
          </a:xfrm>
          <a:prstGeom prst="rect">
            <a:avLst/>
          </a:prstGeom>
        </p:spPr>
        <p:txBody>
          <a:bodyPr wrap="square">
            <a:spAutoFit/>
          </a:bodyPr>
          <a:lstStyle/>
          <a:p>
            <a:r>
              <a:rPr lang="en-US" sz="1100" b="1" dirty="0">
                <a:solidFill>
                  <a:schemeClr val="accent5"/>
                </a:solidFill>
                <a:highlight>
                  <a:srgbClr val="00FFFF"/>
                </a:highlight>
                <a:latin typeface="Athelas" panose="02000503000000020003" pitchFamily="2" charset="77"/>
              </a:rPr>
              <a:t>HR First</a:t>
            </a:r>
          </a:p>
        </p:txBody>
      </p:sp>
      <p:sp>
        <p:nvSpPr>
          <p:cNvPr id="15" name="Rectangle 14">
            <a:extLst>
              <a:ext uri="{FF2B5EF4-FFF2-40B4-BE49-F238E27FC236}">
                <a16:creationId xmlns:a16="http://schemas.microsoft.com/office/drawing/2014/main" id="{579ABB2A-6994-DD42-96FD-18E3B6834386}"/>
              </a:ext>
            </a:extLst>
          </p:cNvPr>
          <p:cNvSpPr/>
          <p:nvPr/>
        </p:nvSpPr>
        <p:spPr>
          <a:xfrm>
            <a:off x="8126907" y="3031952"/>
            <a:ext cx="702436" cy="246221"/>
          </a:xfrm>
          <a:prstGeom prst="rect">
            <a:avLst/>
          </a:prstGeom>
        </p:spPr>
        <p:txBody>
          <a:bodyPr wrap="square">
            <a:spAutoFit/>
          </a:bodyPr>
          <a:lstStyle/>
          <a:p>
            <a:r>
              <a:rPr lang="en-US" sz="1000" b="1" dirty="0">
                <a:highlight>
                  <a:srgbClr val="C0C0C0"/>
                </a:highlight>
                <a:latin typeface="Athelas" panose="02000503000000020003" pitchFamily="2" charset="77"/>
              </a:rPr>
              <a:t>BP Last</a:t>
            </a:r>
          </a:p>
        </p:txBody>
      </p:sp>
      <p:sp>
        <p:nvSpPr>
          <p:cNvPr id="16" name="Rectangle 15">
            <a:extLst>
              <a:ext uri="{FF2B5EF4-FFF2-40B4-BE49-F238E27FC236}">
                <a16:creationId xmlns:a16="http://schemas.microsoft.com/office/drawing/2014/main" id="{4A784D4E-645F-BA40-97B1-C5D3E322B1B9}"/>
              </a:ext>
            </a:extLst>
          </p:cNvPr>
          <p:cNvSpPr/>
          <p:nvPr/>
        </p:nvSpPr>
        <p:spPr>
          <a:xfrm>
            <a:off x="8086875" y="2819333"/>
            <a:ext cx="702436" cy="246221"/>
          </a:xfrm>
          <a:prstGeom prst="rect">
            <a:avLst/>
          </a:prstGeom>
        </p:spPr>
        <p:txBody>
          <a:bodyPr wrap="square">
            <a:spAutoFit/>
          </a:bodyPr>
          <a:lstStyle/>
          <a:p>
            <a:r>
              <a:rPr lang="en-US" sz="1000" b="1" dirty="0">
                <a:highlight>
                  <a:srgbClr val="00FFFF"/>
                </a:highlight>
                <a:latin typeface="Athelas" panose="02000503000000020003" pitchFamily="2" charset="77"/>
              </a:rPr>
              <a:t>HR Last</a:t>
            </a:r>
          </a:p>
        </p:txBody>
      </p:sp>
      <p:sp>
        <p:nvSpPr>
          <p:cNvPr id="11" name="Multiply 10">
            <a:extLst>
              <a:ext uri="{FF2B5EF4-FFF2-40B4-BE49-F238E27FC236}">
                <a16:creationId xmlns:a16="http://schemas.microsoft.com/office/drawing/2014/main" id="{D3FBC316-62DC-3042-8A35-641ADA5DE97C}"/>
              </a:ext>
            </a:extLst>
          </p:cNvPr>
          <p:cNvSpPr/>
          <p:nvPr/>
        </p:nvSpPr>
        <p:spPr>
          <a:xfrm>
            <a:off x="7077906" y="2149991"/>
            <a:ext cx="125129" cy="119269"/>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9" name="Multiply 18">
            <a:extLst>
              <a:ext uri="{FF2B5EF4-FFF2-40B4-BE49-F238E27FC236}">
                <a16:creationId xmlns:a16="http://schemas.microsoft.com/office/drawing/2014/main" id="{549EA2D8-CBE0-7A45-951F-3B5EA65B718A}"/>
              </a:ext>
            </a:extLst>
          </p:cNvPr>
          <p:cNvSpPr/>
          <p:nvPr/>
        </p:nvSpPr>
        <p:spPr>
          <a:xfrm>
            <a:off x="7712715" y="1765271"/>
            <a:ext cx="125129" cy="119269"/>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0" name="Multiply 19">
            <a:extLst>
              <a:ext uri="{FF2B5EF4-FFF2-40B4-BE49-F238E27FC236}">
                <a16:creationId xmlns:a16="http://schemas.microsoft.com/office/drawing/2014/main" id="{766A6D80-616B-7E4B-BC11-7CE7CA7F393C}"/>
              </a:ext>
            </a:extLst>
          </p:cNvPr>
          <p:cNvSpPr/>
          <p:nvPr/>
        </p:nvSpPr>
        <p:spPr>
          <a:xfrm>
            <a:off x="8155790" y="3009348"/>
            <a:ext cx="125129" cy="119269"/>
          </a:xfrm>
          <a:prstGeom prst="mathMultiply">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chemeClr val="tx1"/>
              </a:solidFill>
              <a:latin typeface="Roboto Regular"/>
              <a:cs typeface="Roboto Regular"/>
            </a:endParaRPr>
          </a:p>
        </p:txBody>
      </p:sp>
      <p:sp>
        <p:nvSpPr>
          <p:cNvPr id="21" name="Multiply 20">
            <a:extLst>
              <a:ext uri="{FF2B5EF4-FFF2-40B4-BE49-F238E27FC236}">
                <a16:creationId xmlns:a16="http://schemas.microsoft.com/office/drawing/2014/main" id="{BC921468-1997-4E4F-A573-5D97473696CB}"/>
              </a:ext>
            </a:extLst>
          </p:cNvPr>
          <p:cNvSpPr/>
          <p:nvPr/>
        </p:nvSpPr>
        <p:spPr>
          <a:xfrm>
            <a:off x="6564428" y="2624717"/>
            <a:ext cx="125129" cy="119269"/>
          </a:xfrm>
          <a:prstGeom prst="mathMultiply">
            <a:avLst/>
          </a:prstGeom>
          <a:solidFill>
            <a:srgbClr val="F77F00"/>
          </a:solidFill>
          <a:ln>
            <a:solidFill>
              <a:srgbClr val="F77F00"/>
            </a:solid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2" name="Multiply 21">
            <a:extLst>
              <a:ext uri="{FF2B5EF4-FFF2-40B4-BE49-F238E27FC236}">
                <a16:creationId xmlns:a16="http://schemas.microsoft.com/office/drawing/2014/main" id="{253FFE4A-F862-9641-8D96-0E25F4C9499B}"/>
              </a:ext>
            </a:extLst>
          </p:cNvPr>
          <p:cNvSpPr/>
          <p:nvPr/>
        </p:nvSpPr>
        <p:spPr>
          <a:xfrm>
            <a:off x="6080724" y="3163529"/>
            <a:ext cx="125129" cy="119269"/>
          </a:xfrm>
          <a:prstGeom prst="mathMultiply">
            <a:avLst/>
          </a:prstGeom>
          <a:solidFill>
            <a:srgbClr val="F77F00"/>
          </a:solidFill>
          <a:ln>
            <a:solidFill>
              <a:srgbClr val="F77F00"/>
            </a:solid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3" name="Multiply 22">
            <a:extLst>
              <a:ext uri="{FF2B5EF4-FFF2-40B4-BE49-F238E27FC236}">
                <a16:creationId xmlns:a16="http://schemas.microsoft.com/office/drawing/2014/main" id="{278A7D98-BA77-754D-B954-25AF4A0DAA11}"/>
              </a:ext>
            </a:extLst>
          </p:cNvPr>
          <p:cNvSpPr/>
          <p:nvPr/>
        </p:nvSpPr>
        <p:spPr>
          <a:xfrm>
            <a:off x="4836638" y="3509454"/>
            <a:ext cx="125129" cy="119269"/>
          </a:xfrm>
          <a:prstGeom prst="mathMultiply">
            <a:avLst/>
          </a:prstGeom>
          <a:solidFill>
            <a:srgbClr val="114C43"/>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4" name="Multiply 23">
            <a:extLst>
              <a:ext uri="{FF2B5EF4-FFF2-40B4-BE49-F238E27FC236}">
                <a16:creationId xmlns:a16="http://schemas.microsoft.com/office/drawing/2014/main" id="{6654CFA8-055A-F440-B8BD-95FDAC068A38}"/>
              </a:ext>
            </a:extLst>
          </p:cNvPr>
          <p:cNvSpPr/>
          <p:nvPr/>
        </p:nvSpPr>
        <p:spPr>
          <a:xfrm>
            <a:off x="8116363" y="3928684"/>
            <a:ext cx="125129" cy="119269"/>
          </a:xfrm>
          <a:prstGeom prst="mathMultiply">
            <a:avLst/>
          </a:prstGeom>
          <a:solidFill>
            <a:srgbClr val="114C43"/>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5" name="Multiply 24">
            <a:extLst>
              <a:ext uri="{FF2B5EF4-FFF2-40B4-BE49-F238E27FC236}">
                <a16:creationId xmlns:a16="http://schemas.microsoft.com/office/drawing/2014/main" id="{24F5A16A-9855-EC44-BC54-AA88D909D0EC}"/>
              </a:ext>
            </a:extLst>
          </p:cNvPr>
          <p:cNvSpPr/>
          <p:nvPr/>
        </p:nvSpPr>
        <p:spPr>
          <a:xfrm>
            <a:off x="4774073" y="2045171"/>
            <a:ext cx="125129" cy="119269"/>
          </a:xfrm>
          <a:prstGeom prst="mathMultiply">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6" name="Multiply 25">
            <a:extLst>
              <a:ext uri="{FF2B5EF4-FFF2-40B4-BE49-F238E27FC236}">
                <a16:creationId xmlns:a16="http://schemas.microsoft.com/office/drawing/2014/main" id="{E7AB5113-59EE-A648-9980-4AE17F938120}"/>
              </a:ext>
            </a:extLst>
          </p:cNvPr>
          <p:cNvSpPr/>
          <p:nvPr/>
        </p:nvSpPr>
        <p:spPr>
          <a:xfrm>
            <a:off x="4836638" y="3410446"/>
            <a:ext cx="125129" cy="119269"/>
          </a:xfrm>
          <a:prstGeom prst="mathMultiply">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7" name="TextBox 16">
            <a:extLst>
              <a:ext uri="{FF2B5EF4-FFF2-40B4-BE49-F238E27FC236}">
                <a16:creationId xmlns:a16="http://schemas.microsoft.com/office/drawing/2014/main" id="{EBD77B5A-09A3-C14E-A752-15648A8B9FDE}"/>
              </a:ext>
            </a:extLst>
          </p:cNvPr>
          <p:cNvSpPr txBox="1"/>
          <p:nvPr/>
        </p:nvSpPr>
        <p:spPr>
          <a:xfrm>
            <a:off x="4684157" y="985413"/>
            <a:ext cx="4880112" cy="246221"/>
          </a:xfrm>
          <a:prstGeom prst="rect">
            <a:avLst/>
          </a:prstGeom>
          <a:noFill/>
        </p:spPr>
        <p:txBody>
          <a:bodyPr wrap="square" rtlCol="0">
            <a:spAutoFit/>
          </a:bodyPr>
          <a:lstStyle/>
          <a:p>
            <a:r>
              <a:rPr lang="en-US" sz="1000" b="1" dirty="0">
                <a:latin typeface="Athelas" panose="02000503000000020003" pitchFamily="2" charset="77"/>
              </a:rPr>
              <a:t>Annotated example for a given patient and two physiological measurement</a:t>
            </a:r>
          </a:p>
        </p:txBody>
      </p:sp>
      <p:sp>
        <p:nvSpPr>
          <p:cNvPr id="18" name="TextBox 17">
            <a:extLst>
              <a:ext uri="{FF2B5EF4-FFF2-40B4-BE49-F238E27FC236}">
                <a16:creationId xmlns:a16="http://schemas.microsoft.com/office/drawing/2014/main" id="{9FDC2064-B555-7E4A-8336-5C1A14F6DF25}"/>
              </a:ext>
            </a:extLst>
          </p:cNvPr>
          <p:cNvSpPr txBox="1"/>
          <p:nvPr/>
        </p:nvSpPr>
        <p:spPr>
          <a:xfrm>
            <a:off x="131401" y="4127837"/>
            <a:ext cx="4836637" cy="1015663"/>
          </a:xfrm>
          <a:prstGeom prst="rect">
            <a:avLst/>
          </a:prstGeom>
          <a:noFill/>
        </p:spPr>
        <p:txBody>
          <a:bodyPr wrap="square" rtlCol="0">
            <a:spAutoFit/>
          </a:bodyPr>
          <a:lstStyle/>
          <a:p>
            <a:r>
              <a:rPr lang="en-US" sz="1800" dirty="0">
                <a:highlight>
                  <a:srgbClr val="FFFF00"/>
                </a:highlight>
              </a:rPr>
              <a:t>Meanwhile HMM Model attempts to utilize all temporal information by considering all values</a:t>
            </a:r>
          </a:p>
          <a:p>
            <a:endParaRPr lang="en-US" dirty="0"/>
          </a:p>
        </p:txBody>
      </p:sp>
    </p:spTree>
    <p:extLst>
      <p:ext uri="{BB962C8B-B14F-4D97-AF65-F5344CB8AC3E}">
        <p14:creationId xmlns:p14="http://schemas.microsoft.com/office/powerpoint/2010/main" val="389002384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HMM model Overview"/>
          <p:cNvSpPr txBox="1">
            <a:spLocks noGrp="1"/>
          </p:cNvSpPr>
          <p:nvPr>
            <p:ph type="title"/>
          </p:nvPr>
        </p:nvSpPr>
        <p:spPr>
          <a:xfrm>
            <a:off x="518205" y="284054"/>
            <a:ext cx="6777732" cy="320088"/>
          </a:xfrm>
          <a:prstGeom prst="rect">
            <a:avLst/>
          </a:prstGeom>
        </p:spPr>
        <p:txBody>
          <a:bodyPr/>
          <a:lstStyle/>
          <a:p>
            <a:r>
              <a:rPr dirty="0"/>
              <a:t>HMM </a:t>
            </a:r>
            <a:r>
              <a:rPr lang="en-US" dirty="0"/>
              <a:t>M</a:t>
            </a:r>
            <a:r>
              <a:rPr dirty="0"/>
              <a:t>odel</a:t>
            </a:r>
            <a:r>
              <a:rPr lang="en-US" dirty="0"/>
              <a:t> Big Picture</a:t>
            </a:r>
            <a:endParaRPr dirty="0"/>
          </a:p>
        </p:txBody>
      </p:sp>
      <p:pic>
        <p:nvPicPr>
          <p:cNvPr id="3" name="Picture 2">
            <a:extLst>
              <a:ext uri="{FF2B5EF4-FFF2-40B4-BE49-F238E27FC236}">
                <a16:creationId xmlns:a16="http://schemas.microsoft.com/office/drawing/2014/main" id="{124FD3C8-DBB0-C644-9E5F-188D7DE52FDA}"/>
              </a:ext>
            </a:extLst>
          </p:cNvPr>
          <p:cNvPicPr>
            <a:picLocks noChangeAspect="1"/>
          </p:cNvPicPr>
          <p:nvPr/>
        </p:nvPicPr>
        <p:blipFill rotWithShape="1">
          <a:blip r:embed="rId2"/>
          <a:srcRect r="1965" b="11743"/>
          <a:stretch/>
        </p:blipFill>
        <p:spPr>
          <a:xfrm>
            <a:off x="188530" y="809893"/>
            <a:ext cx="7514296" cy="3888859"/>
          </a:xfrm>
          <a:prstGeom prst="rect">
            <a:avLst/>
          </a:prstGeom>
        </p:spPr>
      </p:pic>
      <p:sp>
        <p:nvSpPr>
          <p:cNvPr id="2" name="TextBox 1">
            <a:extLst>
              <a:ext uri="{FF2B5EF4-FFF2-40B4-BE49-F238E27FC236}">
                <a16:creationId xmlns:a16="http://schemas.microsoft.com/office/drawing/2014/main" id="{AC8B44BB-453F-3341-96D1-98FED7F1A2B5}"/>
              </a:ext>
            </a:extLst>
          </p:cNvPr>
          <p:cNvSpPr txBox="1"/>
          <p:nvPr/>
        </p:nvSpPr>
        <p:spPr>
          <a:xfrm>
            <a:off x="2922104" y="1133061"/>
            <a:ext cx="2494722" cy="246221"/>
          </a:xfrm>
          <a:prstGeom prst="rect">
            <a:avLst/>
          </a:prstGeom>
          <a:noFill/>
        </p:spPr>
        <p:txBody>
          <a:bodyPr wrap="square" rtlCol="0">
            <a:spAutoFit/>
          </a:bodyPr>
          <a:lstStyle/>
          <a:p>
            <a:r>
              <a:rPr lang="en-US" sz="1000" dirty="0">
                <a:highlight>
                  <a:srgbClr val="FFFF00"/>
                </a:highlight>
              </a:rPr>
              <a:t>Average, median or last time point value</a:t>
            </a:r>
          </a:p>
        </p:txBody>
      </p:sp>
      <p:sp>
        <p:nvSpPr>
          <p:cNvPr id="4" name="TextBox 3">
            <a:extLst>
              <a:ext uri="{FF2B5EF4-FFF2-40B4-BE49-F238E27FC236}">
                <a16:creationId xmlns:a16="http://schemas.microsoft.com/office/drawing/2014/main" id="{A45CE937-16A5-7F46-9914-C4F5BFA803D3}"/>
              </a:ext>
            </a:extLst>
          </p:cNvPr>
          <p:cNvSpPr txBox="1"/>
          <p:nvPr/>
        </p:nvSpPr>
        <p:spPr>
          <a:xfrm>
            <a:off x="518205" y="1133061"/>
            <a:ext cx="2842591" cy="230832"/>
          </a:xfrm>
          <a:prstGeom prst="rect">
            <a:avLst/>
          </a:prstGeom>
          <a:noFill/>
        </p:spPr>
        <p:txBody>
          <a:bodyPr wrap="square" rtlCol="0">
            <a:spAutoFit/>
          </a:bodyPr>
          <a:lstStyle/>
          <a:p>
            <a:r>
              <a:rPr lang="en-US" sz="900" dirty="0" err="1">
                <a:highlight>
                  <a:srgbClr val="FFFF00"/>
                </a:highlight>
              </a:rPr>
              <a:t>Physionet</a:t>
            </a:r>
            <a:r>
              <a:rPr lang="en-US" sz="900" dirty="0">
                <a:highlight>
                  <a:srgbClr val="FFFF00"/>
                </a:highlight>
              </a:rPr>
              <a:t> 2012 data after imputation</a:t>
            </a:r>
          </a:p>
        </p:txBody>
      </p:sp>
      <p:sp>
        <p:nvSpPr>
          <p:cNvPr id="5" name="TextBox 4">
            <a:extLst>
              <a:ext uri="{FF2B5EF4-FFF2-40B4-BE49-F238E27FC236}">
                <a16:creationId xmlns:a16="http://schemas.microsoft.com/office/drawing/2014/main" id="{86826F85-3161-6B49-B895-DD432E66ACD0}"/>
              </a:ext>
            </a:extLst>
          </p:cNvPr>
          <p:cNvSpPr txBox="1"/>
          <p:nvPr/>
        </p:nvSpPr>
        <p:spPr>
          <a:xfrm>
            <a:off x="5416826" y="1061891"/>
            <a:ext cx="2951922" cy="246221"/>
          </a:xfrm>
          <a:prstGeom prst="rect">
            <a:avLst/>
          </a:prstGeom>
          <a:noFill/>
        </p:spPr>
        <p:txBody>
          <a:bodyPr wrap="square" rtlCol="0">
            <a:spAutoFit/>
          </a:bodyPr>
          <a:lstStyle/>
          <a:p>
            <a:r>
              <a:rPr lang="en-US" sz="1000" dirty="0">
                <a:highlight>
                  <a:srgbClr val="FFFF00"/>
                </a:highlight>
              </a:rPr>
              <a:t>Observations for a multi-feature Gaussian model</a:t>
            </a:r>
          </a:p>
        </p:txBody>
      </p:sp>
      <p:sp>
        <p:nvSpPr>
          <p:cNvPr id="6" name="TextBox 5">
            <a:extLst>
              <a:ext uri="{FF2B5EF4-FFF2-40B4-BE49-F238E27FC236}">
                <a16:creationId xmlns:a16="http://schemas.microsoft.com/office/drawing/2014/main" id="{41036703-C936-EB49-921B-8B11F3A629FF}"/>
              </a:ext>
            </a:extLst>
          </p:cNvPr>
          <p:cNvSpPr txBox="1"/>
          <p:nvPr/>
        </p:nvSpPr>
        <p:spPr>
          <a:xfrm>
            <a:off x="7583556" y="1639956"/>
            <a:ext cx="1331844" cy="553998"/>
          </a:xfrm>
          <a:prstGeom prst="rect">
            <a:avLst/>
          </a:prstGeom>
          <a:noFill/>
        </p:spPr>
        <p:txBody>
          <a:bodyPr wrap="square" rtlCol="0">
            <a:spAutoFit/>
          </a:bodyPr>
          <a:lstStyle/>
          <a:p>
            <a:r>
              <a:rPr lang="en-US" sz="1000" dirty="0">
                <a:highlight>
                  <a:srgbClr val="FFFF00"/>
                </a:highlight>
              </a:rPr>
              <a:t>Spits out likelihood of each state for a given time window</a:t>
            </a:r>
          </a:p>
        </p:txBody>
      </p:sp>
      <p:sp>
        <p:nvSpPr>
          <p:cNvPr id="7" name="TextBox 6">
            <a:extLst>
              <a:ext uri="{FF2B5EF4-FFF2-40B4-BE49-F238E27FC236}">
                <a16:creationId xmlns:a16="http://schemas.microsoft.com/office/drawing/2014/main" id="{70D2329E-B451-5242-A8A0-46721F255882}"/>
              </a:ext>
            </a:extLst>
          </p:cNvPr>
          <p:cNvSpPr txBox="1"/>
          <p:nvPr/>
        </p:nvSpPr>
        <p:spPr>
          <a:xfrm>
            <a:off x="909959" y="3200400"/>
            <a:ext cx="2290441" cy="246221"/>
          </a:xfrm>
          <a:prstGeom prst="rect">
            <a:avLst/>
          </a:prstGeom>
          <a:noFill/>
        </p:spPr>
        <p:txBody>
          <a:bodyPr wrap="square" rtlCol="0">
            <a:spAutoFit/>
          </a:bodyPr>
          <a:lstStyle/>
          <a:p>
            <a:r>
              <a:rPr lang="en-US" sz="1000" dirty="0">
                <a:highlight>
                  <a:srgbClr val="FFFF00"/>
                </a:highlight>
              </a:rPr>
              <a:t>Most likely sequence of states</a:t>
            </a:r>
          </a:p>
        </p:txBody>
      </p:sp>
      <p:sp>
        <p:nvSpPr>
          <p:cNvPr id="8" name="TextBox 7">
            <a:extLst>
              <a:ext uri="{FF2B5EF4-FFF2-40B4-BE49-F238E27FC236}">
                <a16:creationId xmlns:a16="http://schemas.microsoft.com/office/drawing/2014/main" id="{1A0B96E7-3EC0-AD46-A341-49098F45CABC}"/>
              </a:ext>
            </a:extLst>
          </p:cNvPr>
          <p:cNvSpPr txBox="1"/>
          <p:nvPr/>
        </p:nvSpPr>
        <p:spPr>
          <a:xfrm>
            <a:off x="794279" y="3826465"/>
            <a:ext cx="2290441" cy="246221"/>
          </a:xfrm>
          <a:prstGeom prst="rect">
            <a:avLst/>
          </a:prstGeom>
          <a:noFill/>
        </p:spPr>
        <p:txBody>
          <a:bodyPr wrap="square" rtlCol="0">
            <a:spAutoFit/>
          </a:bodyPr>
          <a:lstStyle/>
          <a:p>
            <a:r>
              <a:rPr lang="en-US" sz="1000" dirty="0">
                <a:highlight>
                  <a:srgbClr val="FFFF00"/>
                </a:highlight>
              </a:rPr>
              <a:t>Len(Sequence) = # time windows</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ED2B8224-2A45-7047-BA6E-2A4D7B422C9F}"/>
                  </a:ext>
                </a:extLst>
              </p:cNvPr>
              <p:cNvSpPr txBox="1"/>
              <p:nvPr/>
            </p:nvSpPr>
            <p:spPr>
              <a:xfrm>
                <a:off x="7703668" y="2902232"/>
                <a:ext cx="1441174" cy="127810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err="1">
                    <a:latin typeface="Athelas" panose="02000503000000020003" pitchFamily="2" charset="77"/>
                    <a:cs typeface="Apple Chancery" panose="03020702040506060504" pitchFamily="66" charset="-79"/>
                  </a:rPr>
                  <a:t>Paramters</a:t>
                </a:r>
                <a:r>
                  <a:rPr lang="en-US" sz="1200" dirty="0">
                    <a:latin typeface="Athelas" panose="02000503000000020003" pitchFamily="2" charset="77"/>
                    <a:cs typeface="Apple Chancery" panose="03020702040506060504" pitchFamily="66" charset="-79"/>
                  </a:rPr>
                  <a:t> </a:t>
                </a:r>
              </a:p>
              <a:p>
                <a:r>
                  <a:rPr lang="en-US" sz="1200" dirty="0">
                    <a:latin typeface="Athelas" panose="02000503000000020003" pitchFamily="2" charset="77"/>
                    <a:cs typeface="Apple Chancery" panose="03020702040506060504" pitchFamily="66" charset="-79"/>
                  </a:rPr>
                  <a:t># of states = 5</a:t>
                </a:r>
              </a:p>
              <a:p>
                <a:r>
                  <a:rPr lang="en-US" sz="1200" dirty="0">
                    <a:latin typeface="Athelas" panose="02000503000000020003" pitchFamily="2" charset="77"/>
                    <a:cs typeface="Apple Chancery" panose="03020702040506060504" pitchFamily="66" charset="-79"/>
                  </a:rPr>
                  <a:t>Time resolution = 8</a:t>
                </a:r>
              </a:p>
              <a:p>
                <a:r>
                  <a:rPr lang="en-US" sz="1200" dirty="0">
                    <a:latin typeface="Athelas" panose="02000503000000020003" pitchFamily="2" charset="77"/>
                    <a:cs typeface="Apple Chancery" panose="03020702040506060504" pitchFamily="66" charset="-79"/>
                  </a:rPr>
                  <a:t># of sequence = 6</a:t>
                </a:r>
              </a:p>
              <a:p>
                <a:r>
                  <a:rPr lang="en-US" sz="1200" dirty="0">
                    <a:latin typeface="Athelas" panose="02000503000000020003" pitchFamily="2" charset="77"/>
                    <a:cs typeface="Apple Chancery" panose="03020702040506060504" pitchFamily="66" charset="-79"/>
                  </a:rPr>
                  <a:t> = </a:t>
                </a:r>
                <a14:m>
                  <m:oMath xmlns:m="http://schemas.openxmlformats.org/officeDocument/2006/math">
                    <m:f>
                      <m:fPr>
                        <m:ctrlPr>
                          <a:rPr lang="en-US" sz="1200" i="1" smtClean="0">
                            <a:latin typeface="Cambria Math" panose="02040503050406030204" pitchFamily="18" charset="0"/>
                            <a:cs typeface="Apple Chancery" panose="03020702040506060504" pitchFamily="66" charset="-79"/>
                          </a:rPr>
                        </m:ctrlPr>
                      </m:fPr>
                      <m:num>
                        <m:r>
                          <a:rPr lang="en-US" sz="1200" b="0" i="1" smtClean="0">
                            <a:latin typeface="Cambria Math" panose="02040503050406030204" pitchFamily="18" charset="0"/>
                            <a:cs typeface="Apple Chancery" panose="03020702040506060504" pitchFamily="66" charset="-79"/>
                          </a:rPr>
                          <m:t>48</m:t>
                        </m:r>
                      </m:num>
                      <m:den>
                        <m:r>
                          <a:rPr lang="en-US" sz="1200" b="0" i="1" smtClean="0">
                            <a:latin typeface="Cambria Math" panose="02040503050406030204" pitchFamily="18" charset="0"/>
                            <a:cs typeface="Apple Chancery" panose="03020702040506060504" pitchFamily="66" charset="-79"/>
                          </a:rPr>
                          <m:t>8</m:t>
                        </m:r>
                      </m:den>
                    </m:f>
                  </m:oMath>
                </a14:m>
                <a:r>
                  <a:rPr lang="en-US" sz="1200" dirty="0">
                    <a:latin typeface="Athelas" panose="02000503000000020003" pitchFamily="2" charset="77"/>
                    <a:cs typeface="Apple Chancery" panose="03020702040506060504" pitchFamily="66" charset="-79"/>
                  </a:rPr>
                  <a:t> </a:t>
                </a:r>
              </a:p>
              <a:p>
                <a:endParaRPr lang="en-US" sz="1200" dirty="0">
                  <a:latin typeface="Athelas" panose="02000503000000020003" pitchFamily="2" charset="77"/>
                  <a:cs typeface="Apple Chancery" panose="03020702040506060504" pitchFamily="66" charset="-79"/>
                </a:endParaRPr>
              </a:p>
            </p:txBody>
          </p:sp>
        </mc:Choice>
        <mc:Fallback>
          <p:sp>
            <p:nvSpPr>
              <p:cNvPr id="9" name="TextBox 8">
                <a:extLst>
                  <a:ext uri="{FF2B5EF4-FFF2-40B4-BE49-F238E27FC236}">
                    <a16:creationId xmlns:a16="http://schemas.microsoft.com/office/drawing/2014/main" id="{ED2B8224-2A45-7047-BA6E-2A4D7B422C9F}"/>
                  </a:ext>
                </a:extLst>
              </p:cNvPr>
              <p:cNvSpPr txBox="1">
                <a:spLocks noRot="1" noChangeAspect="1" noMove="1" noResize="1" noEditPoints="1" noAdjustHandles="1" noChangeArrowheads="1" noChangeShapeType="1" noTextEdit="1"/>
              </p:cNvSpPr>
              <p:nvPr/>
            </p:nvSpPr>
            <p:spPr>
              <a:xfrm>
                <a:off x="7703668" y="2902232"/>
                <a:ext cx="1441174" cy="1278107"/>
              </a:xfrm>
              <a:prstGeom prst="rect">
                <a:avLst/>
              </a:prstGeom>
              <a:blipFill>
                <a:blip r:embed="rId3"/>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0B62F350-4678-244E-BE58-7CA873AEA1D7}"/>
              </a:ext>
            </a:extLst>
          </p:cNvPr>
          <p:cNvSpPr txBox="1"/>
          <p:nvPr/>
        </p:nvSpPr>
        <p:spPr>
          <a:xfrm>
            <a:off x="5603132" y="4072686"/>
            <a:ext cx="1498252" cy="707886"/>
          </a:xfrm>
          <a:prstGeom prst="rect">
            <a:avLst/>
          </a:prstGeom>
          <a:noFill/>
        </p:spPr>
        <p:txBody>
          <a:bodyPr wrap="square" rtlCol="0">
            <a:spAutoFit/>
          </a:bodyPr>
          <a:lstStyle/>
          <a:p>
            <a:r>
              <a:rPr lang="en-US" sz="1000" dirty="0">
                <a:highlight>
                  <a:srgbClr val="FFFF00"/>
                </a:highlight>
              </a:rPr>
              <a:t>First and last worked the best among all combinations + small number of features</a:t>
            </a:r>
          </a:p>
        </p:txBody>
      </p:sp>
    </p:spTree>
    <p:extLst>
      <p:ext uri="{BB962C8B-B14F-4D97-AF65-F5344CB8AC3E}">
        <p14:creationId xmlns:p14="http://schemas.microsoft.com/office/powerpoint/2010/main" val="231505678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Visualization of Data for a single patient"/>
          <p:cNvSpPr txBox="1">
            <a:spLocks noGrp="1"/>
          </p:cNvSpPr>
          <p:nvPr>
            <p:ph type="title"/>
          </p:nvPr>
        </p:nvSpPr>
        <p:spPr>
          <a:xfrm>
            <a:off x="547080" y="374937"/>
            <a:ext cx="6777732" cy="344710"/>
          </a:xfrm>
          <a:prstGeom prst="rect">
            <a:avLst/>
          </a:prstGeom>
        </p:spPr>
        <p:txBody>
          <a:bodyPr/>
          <a:lstStyle>
            <a:lvl1pPr defTabSz="484886">
              <a:defRPr sz="6640"/>
            </a:lvl1pPr>
          </a:lstStyle>
          <a:p>
            <a:r>
              <a:rPr sz="2800" dirty="0"/>
              <a:t>Visualization of Data for a single patient</a:t>
            </a:r>
          </a:p>
        </p:txBody>
      </p:sp>
      <p:pic>
        <p:nvPicPr>
          <p:cNvPr id="140" name="Screen Shot 2018-10-01 at 18.33.43.png" descr="Screen Shot 2018-10-01 at 18.33.43.png"/>
          <p:cNvPicPr>
            <a:picLocks noChangeAspect="1"/>
          </p:cNvPicPr>
          <p:nvPr/>
        </p:nvPicPr>
        <p:blipFill>
          <a:blip r:embed="rId2">
            <a:extLst/>
          </a:blip>
          <a:stretch>
            <a:fillRect/>
          </a:stretch>
        </p:blipFill>
        <p:spPr>
          <a:xfrm>
            <a:off x="1274088" y="907431"/>
            <a:ext cx="6678309" cy="3760822"/>
          </a:xfrm>
          <a:prstGeom prst="rect">
            <a:avLst/>
          </a:prstGeom>
          <a:ln w="12700">
            <a:miter lim="400000"/>
          </a:ln>
        </p:spPr>
      </p:pic>
    </p:spTree>
    <p:extLst>
      <p:ext uri="{BB962C8B-B14F-4D97-AF65-F5344CB8AC3E}">
        <p14:creationId xmlns:p14="http://schemas.microsoft.com/office/powerpoint/2010/main" val="313872325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Overlapping or exclusive time windows"/>
          <p:cNvSpPr txBox="1">
            <a:spLocks noGrp="1"/>
          </p:cNvSpPr>
          <p:nvPr>
            <p:ph type="title"/>
          </p:nvPr>
        </p:nvSpPr>
        <p:spPr>
          <a:xfrm>
            <a:off x="547080" y="30228"/>
            <a:ext cx="6777732" cy="689420"/>
          </a:xfrm>
          <a:prstGeom prst="rect">
            <a:avLst/>
          </a:prstGeom>
        </p:spPr>
        <p:txBody>
          <a:bodyPr/>
          <a:lstStyle>
            <a:lvl1pPr defTabSz="484886">
              <a:defRPr sz="6640"/>
            </a:lvl1pPr>
          </a:lstStyle>
          <a:p>
            <a:r>
              <a:rPr lang="en-US" sz="2800" dirty="0"/>
              <a:t>Design choices-Non/</a:t>
            </a:r>
            <a:r>
              <a:rPr sz="2800" dirty="0"/>
              <a:t>Overlapping time windows</a:t>
            </a:r>
          </a:p>
        </p:txBody>
      </p:sp>
      <p:pic>
        <p:nvPicPr>
          <p:cNvPr id="3" name="Picture 2">
            <a:extLst>
              <a:ext uri="{FF2B5EF4-FFF2-40B4-BE49-F238E27FC236}">
                <a16:creationId xmlns:a16="http://schemas.microsoft.com/office/drawing/2014/main" id="{40554028-C108-4C4E-A0EB-DB93B43AA028}"/>
              </a:ext>
            </a:extLst>
          </p:cNvPr>
          <p:cNvPicPr>
            <a:picLocks noChangeAspect="1"/>
          </p:cNvPicPr>
          <p:nvPr/>
        </p:nvPicPr>
        <p:blipFill rotWithShape="1">
          <a:blip r:embed="rId3"/>
          <a:srcRect l="426" t="1726" r="64079" b="20851"/>
          <a:stretch/>
        </p:blipFill>
        <p:spPr>
          <a:xfrm>
            <a:off x="1" y="963039"/>
            <a:ext cx="2864466" cy="2704290"/>
          </a:xfrm>
          <a:prstGeom prst="rect">
            <a:avLst/>
          </a:prstGeom>
        </p:spPr>
      </p:pic>
      <p:pic>
        <p:nvPicPr>
          <p:cNvPr id="6" name="Picture 5">
            <a:extLst>
              <a:ext uri="{FF2B5EF4-FFF2-40B4-BE49-F238E27FC236}">
                <a16:creationId xmlns:a16="http://schemas.microsoft.com/office/drawing/2014/main" id="{60FC731E-A056-9146-A14E-7B1EC380A8C5}"/>
              </a:ext>
            </a:extLst>
          </p:cNvPr>
          <p:cNvPicPr>
            <a:picLocks noChangeAspect="1"/>
          </p:cNvPicPr>
          <p:nvPr/>
        </p:nvPicPr>
        <p:blipFill rotWithShape="1">
          <a:blip r:embed="rId3"/>
          <a:srcRect l="49609" r="13476" b="19294"/>
          <a:stretch/>
        </p:blipFill>
        <p:spPr>
          <a:xfrm>
            <a:off x="2945615" y="963039"/>
            <a:ext cx="2991585" cy="2830830"/>
          </a:xfrm>
          <a:prstGeom prst="rect">
            <a:avLst/>
          </a:prstGeom>
        </p:spPr>
      </p:pic>
      <p:grpSp>
        <p:nvGrpSpPr>
          <p:cNvPr id="10" name="Group 9">
            <a:extLst>
              <a:ext uri="{FF2B5EF4-FFF2-40B4-BE49-F238E27FC236}">
                <a16:creationId xmlns:a16="http://schemas.microsoft.com/office/drawing/2014/main" id="{B5DDAA5E-B9D3-914D-A587-D9B7F158C46D}"/>
              </a:ext>
            </a:extLst>
          </p:cNvPr>
          <p:cNvGrpSpPr/>
          <p:nvPr/>
        </p:nvGrpSpPr>
        <p:grpSpPr>
          <a:xfrm>
            <a:off x="5750069" y="1023545"/>
            <a:ext cx="3393931" cy="3021698"/>
            <a:chOff x="2247089" y="816524"/>
            <a:chExt cx="4347241" cy="3949226"/>
          </a:xfrm>
        </p:grpSpPr>
        <p:grpSp>
          <p:nvGrpSpPr>
            <p:cNvPr id="11" name="Group 10">
              <a:extLst>
                <a:ext uri="{FF2B5EF4-FFF2-40B4-BE49-F238E27FC236}">
                  <a16:creationId xmlns:a16="http://schemas.microsoft.com/office/drawing/2014/main" id="{D9E44864-C1F2-D54E-9003-2001FD9F89F3}"/>
                </a:ext>
              </a:extLst>
            </p:cNvPr>
            <p:cNvGrpSpPr/>
            <p:nvPr/>
          </p:nvGrpSpPr>
          <p:grpSpPr>
            <a:xfrm>
              <a:off x="2247089" y="991126"/>
              <a:ext cx="4202350" cy="3278223"/>
              <a:chOff x="700391" y="1167319"/>
              <a:chExt cx="3599235" cy="2723746"/>
            </a:xfrm>
          </p:grpSpPr>
          <p:pic>
            <p:nvPicPr>
              <p:cNvPr id="14" name="Screen Shot 2018-10-02 at 17.06.47.png" descr="Screen Shot 2018-10-02 at 17.06.47.png">
                <a:extLst>
                  <a:ext uri="{FF2B5EF4-FFF2-40B4-BE49-F238E27FC236}">
                    <a16:creationId xmlns:a16="http://schemas.microsoft.com/office/drawing/2014/main" id="{98C0F1D7-4282-9C42-9AA8-42A074A16C31}"/>
                  </a:ext>
                </a:extLst>
              </p:cNvPr>
              <p:cNvPicPr>
                <a:picLocks noChangeAspect="1"/>
              </p:cNvPicPr>
              <p:nvPr/>
            </p:nvPicPr>
            <p:blipFill rotWithShape="1">
              <a:blip r:embed="rId4">
                <a:extLst/>
              </a:blip>
              <a:srcRect l="1889" t="2954" r="53779" b="20905"/>
              <a:stretch/>
            </p:blipFill>
            <p:spPr>
              <a:xfrm>
                <a:off x="700391" y="1167319"/>
                <a:ext cx="3599235" cy="2723746"/>
              </a:xfrm>
              <a:prstGeom prst="rect">
                <a:avLst/>
              </a:prstGeom>
              <a:ln w="12700">
                <a:miter lim="400000"/>
              </a:ln>
            </p:spPr>
          </p:pic>
          <p:pic>
            <p:nvPicPr>
              <p:cNvPr id="15" name="Picture 14">
                <a:extLst>
                  <a:ext uri="{FF2B5EF4-FFF2-40B4-BE49-F238E27FC236}">
                    <a16:creationId xmlns:a16="http://schemas.microsoft.com/office/drawing/2014/main" id="{C3EAF2CF-3416-D146-9CEE-63B49FEAE6C8}"/>
                  </a:ext>
                </a:extLst>
              </p:cNvPr>
              <p:cNvPicPr>
                <a:picLocks noChangeAspect="1"/>
              </p:cNvPicPr>
              <p:nvPr/>
            </p:nvPicPr>
            <p:blipFill>
              <a:blip r:embed="rId5"/>
              <a:stretch>
                <a:fillRect/>
              </a:stretch>
            </p:blipFill>
            <p:spPr>
              <a:xfrm>
                <a:off x="1087313" y="1264595"/>
                <a:ext cx="3103124" cy="1167320"/>
              </a:xfrm>
              <a:prstGeom prst="rect">
                <a:avLst/>
              </a:prstGeom>
            </p:spPr>
          </p:pic>
        </p:grpSp>
        <p:sp>
          <p:nvSpPr>
            <p:cNvPr id="12" name="TextBox 11">
              <a:extLst>
                <a:ext uri="{FF2B5EF4-FFF2-40B4-BE49-F238E27FC236}">
                  <a16:creationId xmlns:a16="http://schemas.microsoft.com/office/drawing/2014/main" id="{13DFFCA9-CF84-2444-9FE2-15AA298CA388}"/>
                </a:ext>
              </a:extLst>
            </p:cNvPr>
            <p:cNvSpPr txBox="1"/>
            <p:nvPr/>
          </p:nvSpPr>
          <p:spPr>
            <a:xfrm>
              <a:off x="3486527" y="4122149"/>
              <a:ext cx="2047742" cy="643601"/>
            </a:xfrm>
            <a:prstGeom prst="rect">
              <a:avLst/>
            </a:prstGeom>
            <a:solidFill>
              <a:schemeClr val="bg1"/>
            </a:solidFill>
          </p:spPr>
          <p:txBody>
            <a:bodyPr wrap="square" rtlCol="0">
              <a:spAutoFit/>
            </a:bodyPr>
            <a:lstStyle/>
            <a:p>
              <a:r>
                <a:rPr lang="en-US" sz="1200" b="1" dirty="0"/>
                <a:t>Time frame index</a:t>
              </a:r>
            </a:p>
            <a:p>
              <a:endParaRPr lang="en-US" sz="1400" b="1" dirty="0"/>
            </a:p>
          </p:txBody>
        </p:sp>
        <p:sp>
          <p:nvSpPr>
            <p:cNvPr id="13" name="TextBox 12">
              <a:extLst>
                <a:ext uri="{FF2B5EF4-FFF2-40B4-BE49-F238E27FC236}">
                  <a16:creationId xmlns:a16="http://schemas.microsoft.com/office/drawing/2014/main" id="{4F422FEA-A9FF-9847-85BE-E6DD0558C6AD}"/>
                </a:ext>
              </a:extLst>
            </p:cNvPr>
            <p:cNvSpPr txBox="1"/>
            <p:nvPr/>
          </p:nvSpPr>
          <p:spPr>
            <a:xfrm>
              <a:off x="2698848" y="816524"/>
              <a:ext cx="3895482" cy="461665"/>
            </a:xfrm>
            <a:prstGeom prst="rect">
              <a:avLst/>
            </a:prstGeom>
            <a:solidFill>
              <a:schemeClr val="bg1"/>
            </a:solidFill>
          </p:spPr>
          <p:txBody>
            <a:bodyPr wrap="square" rtlCol="0">
              <a:spAutoFit/>
            </a:bodyPr>
            <a:lstStyle/>
            <a:p>
              <a:endParaRPr lang="en-US" dirty="0"/>
            </a:p>
          </p:txBody>
        </p:sp>
      </p:grpSp>
      <p:sp>
        <p:nvSpPr>
          <p:cNvPr id="16" name="TextBox 15">
            <a:extLst>
              <a:ext uri="{FF2B5EF4-FFF2-40B4-BE49-F238E27FC236}">
                <a16:creationId xmlns:a16="http://schemas.microsoft.com/office/drawing/2014/main" id="{EDC782F9-8943-244E-98A6-27636C721A18}"/>
              </a:ext>
            </a:extLst>
          </p:cNvPr>
          <p:cNvSpPr txBox="1"/>
          <p:nvPr/>
        </p:nvSpPr>
        <p:spPr>
          <a:xfrm>
            <a:off x="5552712" y="3824639"/>
            <a:ext cx="3544199" cy="1200329"/>
          </a:xfrm>
          <a:prstGeom prst="rect">
            <a:avLst/>
          </a:prstGeom>
          <a:noFill/>
          <a:ln w="38100">
            <a:solidFill>
              <a:srgbClr val="C00000"/>
            </a:solidFill>
          </a:ln>
        </p:spPr>
        <p:txBody>
          <a:bodyPr wrap="square" rtlCol="0">
            <a:spAutoFit/>
          </a:bodyPr>
          <a:lstStyle/>
          <a:p>
            <a:r>
              <a:rPr lang="en-US" sz="1800" dirty="0"/>
              <a:t>Certainty of inferred state at each time window, averaged for all patients</a:t>
            </a:r>
          </a:p>
          <a:p>
            <a:endParaRPr lang="en-US" sz="1800" dirty="0"/>
          </a:p>
        </p:txBody>
      </p:sp>
      <p:pic>
        <p:nvPicPr>
          <p:cNvPr id="17" name="Picture 16">
            <a:extLst>
              <a:ext uri="{FF2B5EF4-FFF2-40B4-BE49-F238E27FC236}">
                <a16:creationId xmlns:a16="http://schemas.microsoft.com/office/drawing/2014/main" id="{2FB6813B-C21C-E341-8CFC-E320340B08D2}"/>
              </a:ext>
            </a:extLst>
          </p:cNvPr>
          <p:cNvPicPr>
            <a:picLocks noChangeAspect="1"/>
          </p:cNvPicPr>
          <p:nvPr/>
        </p:nvPicPr>
        <p:blipFill rotWithShape="1">
          <a:blip r:embed="rId3"/>
          <a:srcRect l="36808" t="28426" r="58086" b="50368"/>
          <a:stretch/>
        </p:blipFill>
        <p:spPr>
          <a:xfrm>
            <a:off x="2631003" y="2634097"/>
            <a:ext cx="466927" cy="839279"/>
          </a:xfrm>
          <a:prstGeom prst="rect">
            <a:avLst/>
          </a:prstGeom>
        </p:spPr>
      </p:pic>
      <p:sp>
        <p:nvSpPr>
          <p:cNvPr id="24" name="TextBox 23">
            <a:extLst>
              <a:ext uri="{FF2B5EF4-FFF2-40B4-BE49-F238E27FC236}">
                <a16:creationId xmlns:a16="http://schemas.microsoft.com/office/drawing/2014/main" id="{09CDAD91-6CAC-384C-8902-B9B3B62D346E}"/>
              </a:ext>
            </a:extLst>
          </p:cNvPr>
          <p:cNvSpPr txBox="1"/>
          <p:nvPr/>
        </p:nvSpPr>
        <p:spPr>
          <a:xfrm>
            <a:off x="6397479" y="1165602"/>
            <a:ext cx="2451802" cy="523220"/>
          </a:xfrm>
          <a:prstGeom prst="rect">
            <a:avLst/>
          </a:prstGeom>
          <a:noFill/>
        </p:spPr>
        <p:txBody>
          <a:bodyPr wrap="square" rtlCol="0">
            <a:spAutoFit/>
          </a:bodyPr>
          <a:lstStyle/>
          <a:p>
            <a:r>
              <a:rPr lang="en-US" sz="1400" dirty="0"/>
              <a:t>Overlapping time windows</a:t>
            </a:r>
          </a:p>
          <a:p>
            <a:endParaRPr lang="en-US" sz="1400" dirty="0"/>
          </a:p>
        </p:txBody>
      </p:sp>
      <p:sp>
        <p:nvSpPr>
          <p:cNvPr id="25" name="TextBox 24">
            <a:extLst>
              <a:ext uri="{FF2B5EF4-FFF2-40B4-BE49-F238E27FC236}">
                <a16:creationId xmlns:a16="http://schemas.microsoft.com/office/drawing/2014/main" id="{3E5D7179-795F-B942-B44C-48857B4EF4CA}"/>
              </a:ext>
            </a:extLst>
          </p:cNvPr>
          <p:cNvSpPr txBox="1"/>
          <p:nvPr/>
        </p:nvSpPr>
        <p:spPr>
          <a:xfrm>
            <a:off x="6243674" y="2077166"/>
            <a:ext cx="2759412" cy="307777"/>
          </a:xfrm>
          <a:prstGeom prst="rect">
            <a:avLst/>
          </a:prstGeom>
          <a:noFill/>
        </p:spPr>
        <p:txBody>
          <a:bodyPr wrap="square" rtlCol="0">
            <a:spAutoFit/>
          </a:bodyPr>
          <a:lstStyle/>
          <a:p>
            <a:r>
              <a:rPr lang="en-US" sz="1400" dirty="0"/>
              <a:t>Non overlapping time windows</a:t>
            </a:r>
          </a:p>
        </p:txBody>
      </p:sp>
    </p:spTree>
    <p:extLst>
      <p:ext uri="{BB962C8B-B14F-4D97-AF65-F5344CB8AC3E}">
        <p14:creationId xmlns:p14="http://schemas.microsoft.com/office/powerpoint/2010/main" val="2605365425"/>
      </p:ext>
    </p:extLst>
  </p:cSld>
  <p:clrMapOvr>
    <a:masterClrMapping/>
  </p:clrMapOvr>
  <p:transition spd="med"/>
</p:sld>
</file>

<file path=ppt/theme/theme1.xml><?xml version="1.0" encoding="utf-8"?>
<a:theme xmlns:a="http://schemas.openxmlformats.org/drawingml/2006/main" name="JPA Master PowerPoint">
  <a:themeElements>
    <a:clrScheme name="Custom 14">
      <a:dk1>
        <a:sysClr val="windowText" lastClr="000000"/>
      </a:dk1>
      <a:lt1>
        <a:sysClr val="window" lastClr="FFFFFF"/>
      </a:lt1>
      <a:dk2>
        <a:srgbClr val="404040"/>
      </a:dk2>
      <a:lt2>
        <a:srgbClr val="E1E1E1"/>
      </a:lt2>
      <a:accent1>
        <a:srgbClr val="CB333B"/>
      </a:accent1>
      <a:accent2>
        <a:srgbClr val="A2AAAD"/>
      </a:accent2>
      <a:accent3>
        <a:srgbClr val="000000"/>
      </a:accent3>
      <a:accent4>
        <a:srgbClr val="F2A900"/>
      </a:accent4>
      <a:accent5>
        <a:srgbClr val="440099"/>
      </a:accent5>
      <a:accent6>
        <a:srgbClr val="872651"/>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cene3d>
          <a:camera prst="orthographicFront">
            <a:rot lat="0" lon="0" rev="0"/>
          </a:camera>
          <a:lightRig rig="threePt" dir="t">
            <a:rot lat="0" lon="0" rev="1200000"/>
          </a:lightRig>
        </a:scene3d>
        <a:sp3d/>
      </a:spPr>
      <a:bodyPr lIns="91440" tIns="91440" bIns="91440" rtlCol="0" anchor="t"/>
      <a:lstStyle>
        <a:defPPr algn="ctr">
          <a:defRPr sz="1200" dirty="0" err="1" smtClean="0">
            <a:solidFill>
              <a:srgbClr val="FFFFFF"/>
            </a:solidFill>
            <a:latin typeface="Roboto Regular"/>
            <a:cs typeface="Roboto Regular"/>
          </a:defRPr>
        </a:defPPr>
      </a:lstStyle>
      <a:style>
        <a:lnRef idx="0">
          <a:schemeClr val="lt1">
            <a:hueOff val="0"/>
            <a:satOff val="0"/>
            <a:lumOff val="0"/>
            <a:alphaOff val="0"/>
          </a:schemeClr>
        </a:lnRef>
        <a:fillRef idx="3">
          <a:scrgbClr r="0" g="0" b="0"/>
        </a:fillRef>
        <a:effectRef idx="3">
          <a:scrgbClr r="0" g="0" b="0"/>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9" charset="0"/>
            <a:ea typeface="ＭＳ Ｐゴシック" pitchFamily="-109" charset="-128"/>
            <a:cs typeface="ＭＳ Ｐゴシック" pitchFamily="-109"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JPA Master PowerPoint">
  <a:themeElements>
    <a:clrScheme name="Custom 24">
      <a:dk1>
        <a:sysClr val="windowText" lastClr="000000"/>
      </a:dk1>
      <a:lt1>
        <a:sysClr val="window" lastClr="FFFFFF"/>
      </a:lt1>
      <a:dk2>
        <a:srgbClr val="404040"/>
      </a:dk2>
      <a:lt2>
        <a:srgbClr val="E1E1E1"/>
      </a:lt2>
      <a:accent1>
        <a:srgbClr val="CB333B"/>
      </a:accent1>
      <a:accent2>
        <a:srgbClr val="A2AAAD"/>
      </a:accent2>
      <a:accent3>
        <a:srgbClr val="F2A900"/>
      </a:accent3>
      <a:accent4>
        <a:srgbClr val="872651"/>
      </a:accent4>
      <a:accent5>
        <a:srgbClr val="440099"/>
      </a:accent5>
      <a:accent6>
        <a:srgbClr val="00000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cene3d>
          <a:camera prst="orthographicFront">
            <a:rot lat="0" lon="0" rev="0"/>
          </a:camera>
          <a:lightRig rig="threePt" dir="t">
            <a:rot lat="0" lon="0" rev="1200000"/>
          </a:lightRig>
        </a:scene3d>
        <a:sp3d/>
      </a:spPr>
      <a:bodyPr lIns="91440" tIns="91440" bIns="91440" rtlCol="0" anchor="t"/>
      <a:lstStyle>
        <a:defPPr algn="ctr">
          <a:defRPr sz="1200" dirty="0" err="1" smtClean="0">
            <a:solidFill>
              <a:srgbClr val="FFFFFF"/>
            </a:solidFill>
            <a:latin typeface="Roboto Regular"/>
            <a:cs typeface="Roboto Regular"/>
          </a:defRPr>
        </a:defPPr>
      </a:lstStyle>
      <a:style>
        <a:lnRef idx="0">
          <a:schemeClr val="lt1">
            <a:hueOff val="0"/>
            <a:satOff val="0"/>
            <a:lumOff val="0"/>
            <a:alphaOff val="0"/>
          </a:schemeClr>
        </a:lnRef>
        <a:fillRef idx="3">
          <a:scrgbClr r="0" g="0" b="0"/>
        </a:fillRef>
        <a:effectRef idx="3">
          <a:scrgbClr r="0" g="0" b="0"/>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9" charset="0"/>
            <a:ea typeface="ＭＳ Ｐゴシック" pitchFamily="-109" charset="-128"/>
            <a:cs typeface="ＭＳ Ｐゴシック" pitchFamily="-109"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ategory xmlns="eede3e04-ef7f-43f3-975e-805c0c5f1e83">General Resources</Category>
    <SharedWithUsers xmlns="a9883a9a-8dc4-4a0a-a402-25be3a23f551">
      <UserInfo>
        <DisplayName>Ben Green</DisplayName>
        <AccountId>1449</AccountId>
        <AccountType/>
      </UserInfo>
      <UserInfo>
        <DisplayName>Kathleen Elliott</DisplayName>
        <AccountId>26</AccountId>
        <AccountType/>
      </UserInfo>
      <UserInfo>
        <DisplayName>Berna Diehl</DisplayName>
        <AccountId>36</AccountId>
        <AccountType/>
      </UserInfo>
      <UserInfo>
        <DisplayName>Patrick Brady</DisplayName>
        <AccountId>462</AccountId>
        <AccountType/>
      </UserInfo>
      <UserInfo>
        <DisplayName>Adam Pawluk</DisplayName>
        <AccountId>3416</AccountId>
        <AccountType/>
      </UserInfo>
      <UserInfo>
        <DisplayName>Michael O'Brien</DisplayName>
        <AccountId>862</AccountId>
        <AccountType/>
      </UserInfo>
      <UserInfo>
        <DisplayName>David Connolly</DisplayName>
        <AccountId>1232</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369C198E5EA0446B48A258369EB929D" ma:contentTypeVersion="8" ma:contentTypeDescription="Create a new document." ma:contentTypeScope="" ma:versionID="d872bdd14c10ad67b43240066461caaa">
  <xsd:schema xmlns:xsd="http://www.w3.org/2001/XMLSchema" xmlns:xs="http://www.w3.org/2001/XMLSchema" xmlns:p="http://schemas.microsoft.com/office/2006/metadata/properties" xmlns:ns2="a9883a9a-8dc4-4a0a-a402-25be3a23f551" xmlns:ns3="eede3e04-ef7f-43f3-975e-805c0c5f1e83" targetNamespace="http://schemas.microsoft.com/office/2006/metadata/properties" ma:root="true" ma:fieldsID="f389de775f37ae22da9ad2814c85c47e" ns2:_="" ns3:_="">
    <xsd:import namespace="a9883a9a-8dc4-4a0a-a402-25be3a23f551"/>
    <xsd:import namespace="eede3e04-ef7f-43f3-975e-805c0c5f1e83"/>
    <xsd:element name="properties">
      <xsd:complexType>
        <xsd:sequence>
          <xsd:element name="documentManagement">
            <xsd:complexType>
              <xsd:all>
                <xsd:element ref="ns2:SharedWithUsers" minOccurs="0"/>
                <xsd:element ref="ns2:SharingHintHash" minOccurs="0"/>
                <xsd:element ref="ns3:Category"/>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9883a9a-8dc4-4a0a-a402-25be3a23f55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eede3e04-ef7f-43f3-975e-805c0c5f1e83" elementFormDefault="qualified">
    <xsd:import namespace="http://schemas.microsoft.com/office/2006/documentManagement/types"/>
    <xsd:import namespace="http://schemas.microsoft.com/office/infopath/2007/PartnerControls"/>
    <xsd:element name="Category" ma:index="10" ma:displayName="Category" ma:format="Dropdown" ma:internalName="Category">
      <xsd:simpleType>
        <xsd:restriction base="dms:Choice">
          <xsd:enumeration value="Analytics Tools"/>
          <xsd:enumeration value="Digital Projects"/>
          <xsd:enumeration value="Fun Committee"/>
          <xsd:enumeration value="General Resources"/>
          <xsd:enumeration value="Media Monitoring"/>
          <xsd:enumeration value="Video Resources"/>
        </xsd:restriction>
      </xsd:simpleType>
    </xsd:element>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6292BCB-21BD-4E6D-8B29-5908CEB9F9EE}">
  <ds:schemaRefs>
    <ds:schemaRef ds:uri="http://schemas.openxmlformats.org/package/2006/metadata/core-properties"/>
    <ds:schemaRef ds:uri="http://schemas.microsoft.com/office/infopath/2007/PartnerControls"/>
    <ds:schemaRef ds:uri="http://purl.org/dc/terms/"/>
    <ds:schemaRef ds:uri="http://schemas.microsoft.com/office/2006/documentManagement/types"/>
    <ds:schemaRef ds:uri="a9883a9a-8dc4-4a0a-a402-25be3a23f551"/>
    <ds:schemaRef ds:uri="eede3e04-ef7f-43f3-975e-805c0c5f1e83"/>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D26B4617-3B28-4E2E-AF19-216BC1A847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9883a9a-8dc4-4a0a-a402-25be3a23f551"/>
    <ds:schemaRef ds:uri="eede3e04-ef7f-43f3-975e-805c0c5f1e8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CFBA306-A956-431E-A2FB-DCA1445F376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6598</TotalTime>
  <Words>796</Words>
  <Application>Microsoft Macintosh PowerPoint</Application>
  <PresentationFormat>On-screen Show (16:9)</PresentationFormat>
  <Paragraphs>161</Paragraphs>
  <Slides>16</Slides>
  <Notes>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16</vt:i4>
      </vt:variant>
    </vt:vector>
  </HeadingPairs>
  <TitlesOfParts>
    <vt:vector size="28" baseType="lpstr">
      <vt:lpstr>MS PGothic</vt:lpstr>
      <vt:lpstr>MS PGothic</vt:lpstr>
      <vt:lpstr>Apple Chancery</vt:lpstr>
      <vt:lpstr>Arial</vt:lpstr>
      <vt:lpstr>Athelas</vt:lpstr>
      <vt:lpstr>Calibri</vt:lpstr>
      <vt:lpstr>Cambria Math</vt:lpstr>
      <vt:lpstr>Century Gothic</vt:lpstr>
      <vt:lpstr>Roboto Light</vt:lpstr>
      <vt:lpstr>Roboto Regular</vt:lpstr>
      <vt:lpstr>JPA Master PowerPoint</vt:lpstr>
      <vt:lpstr>1_JPA Master PowerPoint</vt:lpstr>
      <vt:lpstr>PowerPoint Presentation</vt:lpstr>
      <vt:lpstr>Importance of Length of Stay Prediction</vt:lpstr>
      <vt:lpstr>Motivation, The case for HMM</vt:lpstr>
      <vt:lpstr>Dataset : Physionet2012</vt:lpstr>
      <vt:lpstr>Problem Statement</vt:lpstr>
      <vt:lpstr>Baseline Models </vt:lpstr>
      <vt:lpstr>HMM Model Big Picture</vt:lpstr>
      <vt:lpstr>Visualization of Data for a single patient</vt:lpstr>
      <vt:lpstr>Design choices-Non/Overlapping time windows</vt:lpstr>
      <vt:lpstr>Design choices - Optimum # of states</vt:lpstr>
      <vt:lpstr>RMSE Comparison</vt:lpstr>
      <vt:lpstr>Combining ICU type</vt:lpstr>
      <vt:lpstr>Interpretability</vt:lpstr>
      <vt:lpstr>PowerPoint Presentation</vt:lpstr>
      <vt:lpstr>Design choices-Non/Overlapping time windows-continued</vt:lpstr>
      <vt:lpstr>Design choices-Non/Overlapping time windows- continued</vt:lpstr>
    </vt:vector>
  </TitlesOfParts>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JPA Guest</dc:creator>
  <cp:lastModifiedBy>Microsoft Office User</cp:lastModifiedBy>
  <cp:revision>203</cp:revision>
  <dcterms:modified xsi:type="dcterms:W3CDTF">2019-03-08T16:22:50Z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0x0101003369C198E5EA0446B48A258369EB929D</vt:lpwstr>
  </property>
</Properties>
</file>